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87"/>
  </p:notesMasterIdLst>
  <p:sldIdLst>
    <p:sldId id="497" r:id="rId3"/>
    <p:sldId id="518" r:id="rId4"/>
    <p:sldId id="528" r:id="rId5"/>
    <p:sldId id="525" r:id="rId6"/>
    <p:sldId id="533" r:id="rId7"/>
    <p:sldId id="534" r:id="rId8"/>
    <p:sldId id="519" r:id="rId9"/>
    <p:sldId id="535" r:id="rId10"/>
    <p:sldId id="536" r:id="rId11"/>
    <p:sldId id="526" r:id="rId12"/>
    <p:sldId id="537" r:id="rId13"/>
    <p:sldId id="538" r:id="rId14"/>
    <p:sldId id="539" r:id="rId15"/>
    <p:sldId id="540" r:id="rId16"/>
    <p:sldId id="541" r:id="rId17"/>
    <p:sldId id="542" r:id="rId18"/>
    <p:sldId id="532" r:id="rId19"/>
    <p:sldId id="527" r:id="rId20"/>
    <p:sldId id="520" r:id="rId21"/>
    <p:sldId id="548" r:id="rId22"/>
    <p:sldId id="543" r:id="rId23"/>
    <p:sldId id="545" r:id="rId24"/>
    <p:sldId id="529" r:id="rId25"/>
    <p:sldId id="530" r:id="rId26"/>
    <p:sldId id="531" r:id="rId27"/>
    <p:sldId id="549" r:id="rId28"/>
    <p:sldId id="550" r:id="rId29"/>
    <p:sldId id="551" r:id="rId30"/>
    <p:sldId id="546" r:id="rId31"/>
    <p:sldId id="521" r:id="rId32"/>
    <p:sldId id="552" r:id="rId33"/>
    <p:sldId id="553" r:id="rId34"/>
    <p:sldId id="598" r:id="rId35"/>
    <p:sldId id="589" r:id="rId36"/>
    <p:sldId id="599" r:id="rId37"/>
    <p:sldId id="591" r:id="rId38"/>
    <p:sldId id="600" r:id="rId39"/>
    <p:sldId id="596" r:id="rId40"/>
    <p:sldId id="597" r:id="rId41"/>
    <p:sldId id="590" r:id="rId42"/>
    <p:sldId id="592" r:id="rId43"/>
    <p:sldId id="593" r:id="rId44"/>
    <p:sldId id="594" r:id="rId45"/>
    <p:sldId id="554" r:id="rId46"/>
    <p:sldId id="557" r:id="rId47"/>
    <p:sldId id="569" r:id="rId48"/>
    <p:sldId id="558" r:id="rId49"/>
    <p:sldId id="559" r:id="rId50"/>
    <p:sldId id="560" r:id="rId51"/>
    <p:sldId id="588" r:id="rId52"/>
    <p:sldId id="601" r:id="rId53"/>
    <p:sldId id="603" r:id="rId54"/>
    <p:sldId id="604" r:id="rId55"/>
    <p:sldId id="602" r:id="rId56"/>
    <p:sldId id="575" r:id="rId57"/>
    <p:sldId id="561" r:id="rId58"/>
    <p:sldId id="562" r:id="rId59"/>
    <p:sldId id="563" r:id="rId60"/>
    <p:sldId id="564" r:id="rId61"/>
    <p:sldId id="522" r:id="rId62"/>
    <p:sldId id="556" r:id="rId63"/>
    <p:sldId id="567" r:id="rId64"/>
    <p:sldId id="576" r:id="rId65"/>
    <p:sldId id="577" r:id="rId66"/>
    <p:sldId id="587" r:id="rId67"/>
    <p:sldId id="574" r:id="rId68"/>
    <p:sldId id="579" r:id="rId69"/>
    <p:sldId id="580" r:id="rId70"/>
    <p:sldId id="582" r:id="rId71"/>
    <p:sldId id="581" r:id="rId72"/>
    <p:sldId id="585" r:id="rId73"/>
    <p:sldId id="586" r:id="rId74"/>
    <p:sldId id="583" r:id="rId75"/>
    <p:sldId id="584" r:id="rId76"/>
    <p:sldId id="578" r:id="rId77"/>
    <p:sldId id="570" r:id="rId78"/>
    <p:sldId id="571" r:id="rId79"/>
    <p:sldId id="573" r:id="rId80"/>
    <p:sldId id="572" r:id="rId81"/>
    <p:sldId id="555" r:id="rId82"/>
    <p:sldId id="566" r:id="rId83"/>
    <p:sldId id="477" r:id="rId84"/>
    <p:sldId id="523" r:id="rId85"/>
    <p:sldId id="524" r:id="rId8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3" autoAdjust="0"/>
    <p:restoredTop sz="92138" autoAdjust="0"/>
  </p:normalViewPr>
  <p:slideViewPr>
    <p:cSldViewPr snapToGrid="0" snapToObjects="1">
      <p:cViewPr varScale="1">
        <p:scale>
          <a:sx n="107" d="100"/>
          <a:sy n="107" d="100"/>
        </p:scale>
        <p:origin x="648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5" Type="http://schemas.openxmlformats.org/officeDocument/2006/relationships/slide" Target="slides/slide3.xml"/><Relationship Id="rId90" Type="http://schemas.openxmlformats.org/officeDocument/2006/relationships/theme" Target="theme/theme1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8-6-2018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https://www.cncf.io/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177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RequestCounter</a:t>
            </a:r>
            <a:r>
              <a:rPr lang="en-US" dirty="0" smtClean="0"/>
              <a:t> on K8S</a:t>
            </a:r>
          </a:p>
          <a:p>
            <a:pPr lvl="1"/>
            <a:r>
              <a:rPr lang="en-US" dirty="0" smtClean="0"/>
              <a:t>Deployment with two replicas</a:t>
            </a:r>
          </a:p>
          <a:p>
            <a:pPr lvl="1"/>
            <a:r>
              <a:rPr lang="en-US" dirty="0" smtClean="0"/>
              <a:t>Readiness Probe, Liveness probe</a:t>
            </a:r>
          </a:p>
          <a:p>
            <a:pPr lvl="1"/>
            <a:r>
              <a:rPr lang="en-US" dirty="0" smtClean="0"/>
              <a:t>Kill-switch – special request that can disable liveness </a:t>
            </a:r>
          </a:p>
          <a:p>
            <a:r>
              <a:rPr lang="en-US" dirty="0" smtClean="0"/>
              <a:t>Steps</a:t>
            </a:r>
          </a:p>
          <a:p>
            <a:pPr lvl="1"/>
            <a:r>
              <a:rPr lang="en-US" dirty="0" smtClean="0"/>
              <a:t>Apply deployment with </a:t>
            </a:r>
            <a:r>
              <a:rPr lang="en-US" dirty="0" err="1" smtClean="0"/>
              <a:t>kubectl</a:t>
            </a:r>
            <a:endParaRPr lang="en-US" dirty="0" smtClean="0"/>
          </a:p>
          <a:p>
            <a:pPr lvl="1"/>
            <a:r>
              <a:rPr lang="en-US" dirty="0" smtClean="0"/>
              <a:t>Show in dashboard /cli two pods are started</a:t>
            </a:r>
          </a:p>
          <a:p>
            <a:pPr lvl="1"/>
            <a:r>
              <a:rPr lang="en-US" dirty="0" smtClean="0"/>
              <a:t>Demo calls: load balanced, no shared state</a:t>
            </a:r>
          </a:p>
          <a:p>
            <a:pPr lvl="1"/>
            <a:r>
              <a:rPr lang="en-US" dirty="0" smtClean="0"/>
              <a:t>Kill one – continue to make calls (no longer load balanced)</a:t>
            </a:r>
          </a:p>
          <a:p>
            <a:pPr lvl="1"/>
            <a:r>
              <a:rPr lang="en-US" dirty="0" smtClean="0"/>
              <a:t>A second pod is started (because of liveness was broken)</a:t>
            </a:r>
          </a:p>
          <a:p>
            <a:pPr lvl="1"/>
            <a:r>
              <a:rPr lang="en-US" dirty="0" smtClean="0"/>
              <a:t>Scale deployment to three – show that three pods are running</a:t>
            </a:r>
          </a:p>
          <a:p>
            <a:pPr lvl="1"/>
            <a:r>
              <a:rPr lang="en-US" dirty="0" smtClean="0"/>
              <a:t>Upgrade to v2 – using </a:t>
            </a:r>
            <a:r>
              <a:rPr lang="en-US" dirty="0" err="1" smtClean="0"/>
              <a:t>Redis</a:t>
            </a:r>
            <a:r>
              <a:rPr lang="en-US" dirty="0" smtClean="0"/>
              <a:t> for shared state</a:t>
            </a:r>
          </a:p>
          <a:p>
            <a:pPr lvl="1"/>
            <a:r>
              <a:rPr lang="en-US" dirty="0" smtClean="0"/>
              <a:t>Now kill all three (three rapid kill calls); new instances – proceed from same state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8270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41236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15968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25383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https://docs.us-phoenix-1.oraclecloud.com/Content/Registry/Concepts/registryoverview.htm?Highlight=registry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79269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Monitor</a:t>
            </a:r>
          </a:p>
          <a:p>
            <a:pPr lvl="1"/>
            <a:r>
              <a:rPr lang="en-US" dirty="0" smtClean="0"/>
              <a:t>Health</a:t>
            </a:r>
          </a:p>
          <a:p>
            <a:pPr lvl="1"/>
            <a:r>
              <a:rPr lang="en-US" dirty="0" smtClean="0"/>
              <a:t>Load/performance</a:t>
            </a:r>
          </a:p>
          <a:p>
            <a:r>
              <a:rPr lang="en-US" dirty="0" smtClean="0"/>
              <a:t>Tracing</a:t>
            </a:r>
          </a:p>
          <a:p>
            <a:r>
              <a:rPr lang="en-US" dirty="0" smtClean="0"/>
              <a:t>Collect metrics &amp; logs for analysis</a:t>
            </a:r>
          </a:p>
          <a:p>
            <a:r>
              <a:rPr lang="en-US" dirty="0" smtClean="0"/>
              <a:t>Route</a:t>
            </a:r>
          </a:p>
          <a:p>
            <a:pPr lvl="1"/>
            <a:r>
              <a:rPr lang="en-US" dirty="0" smtClean="0"/>
              <a:t>A/B, Canary, Authorize/Policy Enforcement, Protocols</a:t>
            </a:r>
          </a:p>
          <a:p>
            <a:pPr lvl="1"/>
            <a:r>
              <a:rPr lang="en-US" dirty="0" smtClean="0"/>
              <a:t>Circuit Breaker, Throttle (Rate Limiting)</a:t>
            </a:r>
          </a:p>
          <a:p>
            <a:r>
              <a:rPr lang="en-US" dirty="0" smtClean="0"/>
              <a:t>Mirror traffic for asynchronous testing</a:t>
            </a:r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TLS</a:t>
            </a:r>
          </a:p>
          <a:p>
            <a:pPr lvl="1"/>
            <a:r>
              <a:rPr lang="en-US" dirty="0" smtClean="0"/>
              <a:t>Access control – whitelist/blacklist, </a:t>
            </a:r>
            <a:br>
              <a:rPr lang="en-US" dirty="0" smtClean="0"/>
            </a:br>
            <a:endParaRPr lang="en-US" dirty="0" smtClean="0"/>
          </a:p>
          <a:p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04360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Dock</a:t>
            </a:r>
            <a:r>
              <a:rPr lang="en-US" baseline="0" dirty="0" smtClean="0"/>
              <a:t>er container</a:t>
            </a:r>
          </a:p>
          <a:p>
            <a:r>
              <a:rPr lang="en-US" baseline="0" dirty="0" smtClean="0"/>
              <a:t>Injected into Pod</a:t>
            </a:r>
          </a:p>
          <a:p>
            <a:r>
              <a:rPr lang="en-US" baseline="0" dirty="0" smtClean="0"/>
              <a:t>Handles all inbound/outbound traffic</a:t>
            </a:r>
          </a:p>
          <a:p>
            <a:r>
              <a:rPr lang="en-US" baseline="0" dirty="0" smtClean="0"/>
              <a:t>Guided by Pilot</a:t>
            </a:r>
          </a:p>
          <a:p>
            <a:r>
              <a:rPr lang="en-US" baseline="0" dirty="0" smtClean="0"/>
              <a:t>Reporting to Mixer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555381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46446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Pod A does sequential calls to B and C</a:t>
            </a:r>
          </a:p>
          <a:p>
            <a:r>
              <a:rPr lang="en-US" dirty="0" smtClean="0"/>
              <a:t>Pod D takes fairly long</a:t>
            </a:r>
          </a:p>
          <a:p>
            <a:endParaRPr lang="en-US" dirty="0" smtClean="0"/>
          </a:p>
          <a:p>
            <a:r>
              <a:rPr lang="en-US" dirty="0" smtClean="0"/>
              <a:t>Alternative:</a:t>
            </a:r>
            <a:r>
              <a:rPr lang="en-US" baseline="0" dirty="0" smtClean="0"/>
              <a:t> show </a:t>
            </a:r>
            <a:r>
              <a:rPr lang="en-US" baseline="0" dirty="0" err="1" smtClean="0"/>
              <a:t>bookinfo</a:t>
            </a:r>
            <a:r>
              <a:rPr lang="en-US" baseline="0" dirty="0" smtClean="0"/>
              <a:t>!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0274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</a:p>
          <a:p>
            <a:r>
              <a:rPr lang="en-US" dirty="0" smtClean="0"/>
              <a:t>Requirements</a:t>
            </a:r>
          </a:p>
          <a:p>
            <a:r>
              <a:rPr lang="en-US" dirty="0" smtClean="0"/>
              <a:t>Specifications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99864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Pod A does sequential calls to B and C</a:t>
            </a:r>
          </a:p>
          <a:p>
            <a:r>
              <a:rPr lang="en-US" dirty="0" smtClean="0"/>
              <a:t>Pod D takes fairly long</a:t>
            </a:r>
          </a:p>
          <a:p>
            <a:endParaRPr lang="en-US" dirty="0" smtClean="0"/>
          </a:p>
          <a:p>
            <a:r>
              <a:rPr lang="en-US" dirty="0" smtClean="0"/>
              <a:t>Alternative:</a:t>
            </a:r>
            <a:r>
              <a:rPr lang="en-US" baseline="0" dirty="0" smtClean="0"/>
              <a:t> show </a:t>
            </a:r>
            <a:r>
              <a:rPr lang="en-US" baseline="0" dirty="0" err="1" smtClean="0"/>
              <a:t>bookinfo</a:t>
            </a:r>
            <a:r>
              <a:rPr lang="en-US" baseline="0" dirty="0" smtClean="0"/>
              <a:t>!</a:t>
            </a:r>
            <a:endParaRPr lang="en-US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3515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https://blogs.oracle.com/developers/kubecon-europe-2018-oracle-open-serverless-standards-fn-project-and-kubernetes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916009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https://cloudevents.io/</a:t>
            </a:r>
          </a:p>
          <a:p>
            <a:r>
              <a:rPr lang="nl-NL" dirty="0" smtClean="0"/>
              <a:t>https://serverless.com/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06578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180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Viktor </a:t>
            </a:r>
            <a:r>
              <a:rPr lang="en-US" dirty="0" err="1" smtClean="0"/>
              <a:t>Korchnoi</a:t>
            </a:r>
            <a:r>
              <a:rPr lang="en-US" baseline="0" dirty="0" smtClean="0"/>
              <a:t> – Stateless </a:t>
            </a:r>
            <a:r>
              <a:rPr lang="en-US" baseline="0" dirty="0" err="1" smtClean="0"/>
              <a:t>Chessplayer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51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 data stores</a:t>
            </a:r>
            <a:r>
              <a:rPr lang="en-US" baseline="0" dirty="0" smtClean="0"/>
              <a:t> are distributed</a:t>
            </a:r>
          </a:p>
          <a:p>
            <a:r>
              <a:rPr lang="en-US" baseline="0" dirty="0" smtClean="0"/>
              <a:t>Or at least </a:t>
            </a:r>
            <a:r>
              <a:rPr lang="en-US" baseline="0" dirty="0" err="1" smtClean="0"/>
              <a:t>distributedly</a:t>
            </a:r>
            <a:r>
              <a:rPr lang="en-US" baseline="0" dirty="0" smtClean="0"/>
              <a:t> available</a:t>
            </a:r>
          </a:p>
          <a:p>
            <a:r>
              <a:rPr lang="en-US" baseline="0" dirty="0" smtClean="0"/>
              <a:t>They can be local or on cloud (latency is important)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 in generic data store is still owned by only one </a:t>
            </a:r>
            <a:r>
              <a:rPr lang="en-US" baseline="0" dirty="0" err="1" smtClean="0"/>
              <a:t>microservice</a:t>
            </a:r>
            <a:r>
              <a:rPr lang="en-US" baseline="0" dirty="0" smtClean="0"/>
              <a:t> – no one can touch it</a:t>
            </a:r>
          </a:p>
          <a:p>
            <a:r>
              <a:rPr lang="en-US" baseline="0" dirty="0" smtClean="0"/>
              <a:t>Only in DWH and </a:t>
            </a:r>
            <a:r>
              <a:rPr lang="en-US" baseline="0" dirty="0" err="1" smtClean="0"/>
              <a:t>BigData</a:t>
            </a:r>
            <a:r>
              <a:rPr lang="en-US" baseline="0" dirty="0" smtClean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307466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995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dazzle the audience with a quick dump of all technologies (and cloud services) used for putting the </a:t>
            </a:r>
            <a:r>
              <a:rPr lang="en-US" dirty="0" err="1"/>
              <a:t>webshop</a:t>
            </a:r>
            <a:r>
              <a:rPr lang="en-US" dirty="0"/>
              <a:t> together - for the UI, the API implementation, the </a:t>
            </a:r>
            <a:r>
              <a:rPr lang="en-US" dirty="0" err="1"/>
              <a:t>datastores</a:t>
            </a:r>
            <a:r>
              <a:rPr lang="en-US" dirty="0"/>
              <a:t> and the event  bus.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5FCE8C-42D9-43C6-BADD-EC45F87C0893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3515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 and Run (Docker Containers)</a:t>
            </a:r>
          </a:p>
          <a:p>
            <a:pPr lvl="1"/>
            <a:r>
              <a:rPr lang="en-US" dirty="0" smtClean="0"/>
              <a:t>Distributed infrastructure (scalable and available)</a:t>
            </a:r>
          </a:p>
          <a:p>
            <a:pPr lvl="1"/>
            <a:r>
              <a:rPr lang="en-US" dirty="0" smtClean="0"/>
              <a:t>Hide infrastructure from DevOps teams</a:t>
            </a:r>
          </a:p>
          <a:p>
            <a:pPr lvl="1"/>
            <a:r>
              <a:rPr lang="en-US" dirty="0" smtClean="0"/>
              <a:t>Auto-healing</a:t>
            </a:r>
          </a:p>
          <a:p>
            <a:pPr lvl="1"/>
            <a:r>
              <a:rPr lang="en-US" dirty="0" smtClean="0"/>
              <a:t>Elastic Scale </a:t>
            </a:r>
          </a:p>
          <a:p>
            <a:pPr lvl="1"/>
            <a:r>
              <a:rPr lang="en-US" dirty="0" smtClean="0"/>
              <a:t>Wire up the micros – connect dynamically (service discovery)</a:t>
            </a:r>
          </a:p>
          <a:p>
            <a:pPr lvl="1"/>
            <a:r>
              <a:rPr lang="en-US" dirty="0" smtClean="0"/>
              <a:t>Load Balance</a:t>
            </a:r>
          </a:p>
          <a:p>
            <a:pPr lvl="1"/>
            <a:r>
              <a:rPr lang="en-US" dirty="0" smtClean="0"/>
              <a:t>Provide Persistent storage</a:t>
            </a:r>
          </a:p>
          <a:p>
            <a:pPr lvl="1"/>
            <a:r>
              <a:rPr lang="en-US" dirty="0" smtClean="0"/>
              <a:t>Rolling Upgrade</a:t>
            </a:r>
          </a:p>
          <a:p>
            <a:pPr lvl="1"/>
            <a:r>
              <a:rPr lang="en-US" dirty="0" smtClean="0"/>
              <a:t>Configuration &amp; Secret Management</a:t>
            </a:r>
          </a:p>
          <a:p>
            <a:pPr lvl="1"/>
            <a:r>
              <a:rPr lang="en-US" dirty="0" smtClean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93822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 and Run (Docker Containers)</a:t>
            </a:r>
          </a:p>
          <a:p>
            <a:pPr lvl="1"/>
            <a:r>
              <a:rPr lang="en-US" dirty="0" smtClean="0"/>
              <a:t>Distributed infrastructure (scalable and available)</a:t>
            </a:r>
          </a:p>
          <a:p>
            <a:pPr lvl="1"/>
            <a:r>
              <a:rPr lang="en-US" dirty="0" smtClean="0"/>
              <a:t>Hide infrastructure from DevOps teams</a:t>
            </a:r>
          </a:p>
          <a:p>
            <a:pPr lvl="1"/>
            <a:r>
              <a:rPr lang="en-US" dirty="0" smtClean="0"/>
              <a:t>Auto-healing</a:t>
            </a:r>
          </a:p>
          <a:p>
            <a:pPr lvl="1"/>
            <a:r>
              <a:rPr lang="en-US" dirty="0" smtClean="0"/>
              <a:t>Elastic Scale </a:t>
            </a:r>
          </a:p>
          <a:p>
            <a:pPr lvl="1"/>
            <a:r>
              <a:rPr lang="en-US" dirty="0" smtClean="0"/>
              <a:t>Wire up the micros – connect dynamically (service discovery)</a:t>
            </a:r>
          </a:p>
          <a:p>
            <a:pPr lvl="1"/>
            <a:r>
              <a:rPr lang="en-US" dirty="0" smtClean="0"/>
              <a:t>Load Balance</a:t>
            </a:r>
          </a:p>
          <a:p>
            <a:pPr lvl="1"/>
            <a:r>
              <a:rPr lang="en-US" dirty="0" smtClean="0"/>
              <a:t>Provide Persistent storage</a:t>
            </a:r>
          </a:p>
          <a:p>
            <a:pPr lvl="1"/>
            <a:r>
              <a:rPr lang="en-US" dirty="0" smtClean="0"/>
              <a:t>Rolling Upgrade</a:t>
            </a:r>
          </a:p>
          <a:p>
            <a:pPr lvl="1"/>
            <a:r>
              <a:rPr lang="en-US" dirty="0" smtClean="0"/>
              <a:t>Configuration &amp; Secret Management</a:t>
            </a:r>
          </a:p>
          <a:p>
            <a:pPr lvl="1"/>
            <a:r>
              <a:rPr lang="en-US" dirty="0" smtClean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6927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Deploy and Run (Docker Containers)</a:t>
            </a:r>
          </a:p>
          <a:p>
            <a:pPr lvl="1"/>
            <a:r>
              <a:rPr lang="en-US" dirty="0" smtClean="0"/>
              <a:t>Distributed infrastructure (scalable and available)</a:t>
            </a:r>
          </a:p>
          <a:p>
            <a:pPr lvl="1"/>
            <a:r>
              <a:rPr lang="en-US" dirty="0" smtClean="0"/>
              <a:t>Hide infrastructure from DevOps teams</a:t>
            </a:r>
          </a:p>
          <a:p>
            <a:pPr lvl="1"/>
            <a:r>
              <a:rPr lang="en-US" dirty="0" smtClean="0"/>
              <a:t>Auto-healing</a:t>
            </a:r>
          </a:p>
          <a:p>
            <a:pPr lvl="1"/>
            <a:r>
              <a:rPr lang="en-US" dirty="0" smtClean="0"/>
              <a:t>Elastic Scale </a:t>
            </a:r>
          </a:p>
          <a:p>
            <a:pPr lvl="1"/>
            <a:r>
              <a:rPr lang="en-US" dirty="0" smtClean="0"/>
              <a:t>Wire up the micros – connect dynamically (service discovery)</a:t>
            </a:r>
          </a:p>
          <a:p>
            <a:pPr lvl="1"/>
            <a:r>
              <a:rPr lang="en-US" dirty="0" smtClean="0"/>
              <a:t>Load Balance</a:t>
            </a:r>
          </a:p>
          <a:p>
            <a:pPr lvl="1"/>
            <a:r>
              <a:rPr lang="en-US" dirty="0" smtClean="0"/>
              <a:t>Provide Persistent storage</a:t>
            </a:r>
          </a:p>
          <a:p>
            <a:pPr lvl="1"/>
            <a:r>
              <a:rPr lang="en-US" dirty="0" smtClean="0"/>
              <a:t>Rolling Upgrade</a:t>
            </a:r>
          </a:p>
          <a:p>
            <a:pPr lvl="1"/>
            <a:r>
              <a:rPr lang="en-US" dirty="0" smtClean="0"/>
              <a:t>Configuration &amp; Secret Management</a:t>
            </a:r>
          </a:p>
          <a:p>
            <a:pPr lvl="1"/>
            <a:r>
              <a:rPr lang="en-US" dirty="0" smtClean="0"/>
              <a:t>Secure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27776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Introduction to the Oracle Cloud Microservices Platform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050" smtClean="0"/>
              <a:t>Xxxx</a:t>
            </a:r>
          </a:p>
          <a:p>
            <a:pPr lvl="2"/>
            <a:r>
              <a:rPr lang="nl-NL" sz="1050" smtClean="0"/>
              <a:t>Xxx</a:t>
            </a:r>
          </a:p>
          <a:p>
            <a:pPr lvl="3"/>
            <a:r>
              <a:rPr lang="nl-NL" sz="105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9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008609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266" smtClean="0"/>
              <a:t>Xxxx</a:t>
            </a:r>
          </a:p>
          <a:p>
            <a:pPr lvl="2"/>
            <a:r>
              <a:rPr lang="nl-NL" sz="1266" smtClean="0"/>
              <a:t>Xxx</a:t>
            </a:r>
          </a:p>
          <a:p>
            <a:pPr lvl="3"/>
            <a:r>
              <a:rPr lang="nl-NL" sz="1266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Introduction to the Oracle Cloud Microservices Platform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43.xml"/><Relationship Id="rId39" Type="http://schemas.openxmlformats.org/officeDocument/2006/relationships/slideLayout" Target="../slideLayouts/slideLayout56.xml"/><Relationship Id="rId21" Type="http://schemas.openxmlformats.org/officeDocument/2006/relationships/slideLayout" Target="../slideLayouts/slideLayout38.xml"/><Relationship Id="rId34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64.xml"/><Relationship Id="rId50" Type="http://schemas.openxmlformats.org/officeDocument/2006/relationships/slideLayout" Target="../slideLayouts/slideLayout67.xml"/><Relationship Id="rId55" Type="http://schemas.openxmlformats.org/officeDocument/2006/relationships/slideLayout" Target="../slideLayouts/slideLayout72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9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28.xml"/><Relationship Id="rId24" Type="http://schemas.openxmlformats.org/officeDocument/2006/relationships/slideLayout" Target="../slideLayouts/slideLayout41.xml"/><Relationship Id="rId32" Type="http://schemas.openxmlformats.org/officeDocument/2006/relationships/slideLayout" Target="../slideLayouts/slideLayout49.xml"/><Relationship Id="rId37" Type="http://schemas.openxmlformats.org/officeDocument/2006/relationships/slideLayout" Target="../slideLayouts/slideLayout54.xml"/><Relationship Id="rId40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62.xml"/><Relationship Id="rId53" Type="http://schemas.openxmlformats.org/officeDocument/2006/relationships/slideLayout" Target="../slideLayouts/slideLayout70.xml"/><Relationship Id="rId58" Type="http://schemas.openxmlformats.org/officeDocument/2006/relationships/slideLayout" Target="../slideLayouts/slideLayout75.xml"/><Relationship Id="rId5" Type="http://schemas.openxmlformats.org/officeDocument/2006/relationships/slideLayout" Target="../slideLayouts/slideLayout22.xml"/><Relationship Id="rId61" Type="http://schemas.openxmlformats.org/officeDocument/2006/relationships/slideLayout" Target="../slideLayouts/slideLayout78.xml"/><Relationship Id="rId1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44.xml"/><Relationship Id="rId30" Type="http://schemas.openxmlformats.org/officeDocument/2006/relationships/slideLayout" Target="../slideLayouts/slideLayout47.xml"/><Relationship Id="rId35" Type="http://schemas.openxmlformats.org/officeDocument/2006/relationships/slideLayout" Target="../slideLayouts/slideLayout52.xml"/><Relationship Id="rId43" Type="http://schemas.openxmlformats.org/officeDocument/2006/relationships/slideLayout" Target="../slideLayouts/slideLayout60.xml"/><Relationship Id="rId48" Type="http://schemas.openxmlformats.org/officeDocument/2006/relationships/slideLayout" Target="../slideLayouts/slideLayout65.xml"/><Relationship Id="rId56" Type="http://schemas.openxmlformats.org/officeDocument/2006/relationships/slideLayout" Target="../slideLayouts/slideLayout73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5.xml"/><Relationship Id="rId51" Type="http://schemas.openxmlformats.org/officeDocument/2006/relationships/slideLayout" Target="../slideLayouts/slideLayout68.xml"/><Relationship Id="rId3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5" Type="http://schemas.openxmlformats.org/officeDocument/2006/relationships/slideLayout" Target="../slideLayouts/slideLayout42.xml"/><Relationship Id="rId33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55.xml"/><Relationship Id="rId46" Type="http://schemas.openxmlformats.org/officeDocument/2006/relationships/slideLayout" Target="../slideLayouts/slideLayout63.xml"/><Relationship Id="rId59" Type="http://schemas.openxmlformats.org/officeDocument/2006/relationships/slideLayout" Target="../slideLayouts/slideLayout76.xml"/><Relationship Id="rId20" Type="http://schemas.openxmlformats.org/officeDocument/2006/relationships/slideLayout" Target="../slideLayouts/slideLayout37.xml"/><Relationship Id="rId41" Type="http://schemas.openxmlformats.org/officeDocument/2006/relationships/slideLayout" Target="../slideLayouts/slideLayout58.xml"/><Relationship Id="rId54" Type="http://schemas.openxmlformats.org/officeDocument/2006/relationships/slideLayout" Target="../slideLayouts/slideLayout71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2.xml"/><Relationship Id="rId23" Type="http://schemas.openxmlformats.org/officeDocument/2006/relationships/slideLayout" Target="../slideLayouts/slideLayout40.xml"/><Relationship Id="rId28" Type="http://schemas.openxmlformats.org/officeDocument/2006/relationships/slideLayout" Target="../slideLayouts/slideLayout45.xml"/><Relationship Id="rId36" Type="http://schemas.openxmlformats.org/officeDocument/2006/relationships/slideLayout" Target="../slideLayouts/slideLayout53.xml"/><Relationship Id="rId49" Type="http://schemas.openxmlformats.org/officeDocument/2006/relationships/slideLayout" Target="../slideLayouts/slideLayout66.xml"/><Relationship Id="rId57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27.xml"/><Relationship Id="rId31" Type="http://schemas.openxmlformats.org/officeDocument/2006/relationships/slideLayout" Target="../slideLayouts/slideLayout48.xml"/><Relationship Id="rId44" Type="http://schemas.openxmlformats.org/officeDocument/2006/relationships/slideLayout" Target="../slideLayouts/slideLayout61.xml"/><Relationship Id="rId52" Type="http://schemas.openxmlformats.org/officeDocument/2006/relationships/slideLayout" Target="../slideLayouts/slideLayout69.xml"/><Relationship Id="rId6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  <p:sldLayoutId id="2147483760" r:id="rId16"/>
    <p:sldLayoutId id="2147483761" r:id="rId17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3.png"/><Relationship Id="rId2" Type="http://schemas.openxmlformats.org/officeDocument/2006/relationships/hyperlink" Target="https://mlab.com/databases/world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2.png"/><Relationship Id="rId5" Type="http://schemas.openxmlformats.org/officeDocument/2006/relationships/hyperlink" Target="https://jeeconf2018customerms-a516817.apaas.us2.oraclecloud.com/customer" TargetMode="External"/><Relationship Id="rId10" Type="http://schemas.openxmlformats.org/officeDocument/2006/relationships/hyperlink" Target="https://orderms-a516817.apaas.us2.oraclecloud.com/order-api/orders" TargetMode="External"/><Relationship Id="rId4" Type="http://schemas.openxmlformats.org/officeDocument/2006/relationships/image" Target="../media/image27.jpeg"/><Relationship Id="rId9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7.png"/><Relationship Id="rId26" Type="http://schemas.microsoft.com/office/2007/relationships/hdphoto" Target="../media/hdphoto2.wdp"/><Relationship Id="rId3" Type="http://schemas.openxmlformats.org/officeDocument/2006/relationships/image" Target="../media/image34.png"/><Relationship Id="rId21" Type="http://schemas.openxmlformats.org/officeDocument/2006/relationships/image" Target="../media/image28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6.png"/><Relationship Id="rId25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24" Type="http://schemas.openxmlformats.org/officeDocument/2006/relationships/image" Target="../media/image52.jpg"/><Relationship Id="rId5" Type="http://schemas.openxmlformats.org/officeDocument/2006/relationships/image" Target="../media/image36.jpeg"/><Relationship Id="rId15" Type="http://schemas.openxmlformats.org/officeDocument/2006/relationships/image" Target="../media/image31.png"/><Relationship Id="rId23" Type="http://schemas.openxmlformats.org/officeDocument/2006/relationships/image" Target="../media/image51.jpeg"/><Relationship Id="rId10" Type="http://schemas.openxmlformats.org/officeDocument/2006/relationships/image" Target="../media/image41.png"/><Relationship Id="rId19" Type="http://schemas.openxmlformats.org/officeDocument/2006/relationships/image" Target="../media/image48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microsoft.com/office/2007/relationships/hdphoto" Target="../media/hdphoto1.wdp"/><Relationship Id="rId22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tif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cloud.oracle.com/en_US/containers" TargetMode="Externa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29.png"/><Relationship Id="rId4" Type="http://schemas.openxmlformats.org/officeDocument/2006/relationships/image" Target="../media/image6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57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3.jpe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7.png"/><Relationship Id="rId4" Type="http://schemas.openxmlformats.org/officeDocument/2006/relationships/image" Target="../media/image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29.png"/><Relationship Id="rId4" Type="http://schemas.openxmlformats.org/officeDocument/2006/relationships/image" Target="../media/image67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tif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jpeg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jpeg"/><Relationship Id="rId7" Type="http://schemas.openxmlformats.org/officeDocument/2006/relationships/image" Target="../media/image8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10" Type="http://schemas.openxmlformats.org/officeDocument/2006/relationships/image" Target="../media/image84.jpeg"/><Relationship Id="rId4" Type="http://schemas.openxmlformats.org/officeDocument/2006/relationships/image" Target="../media/image78.jpeg"/><Relationship Id="rId9" Type="http://schemas.openxmlformats.org/officeDocument/2006/relationships/image" Target="../media/image83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10" Type="http://schemas.openxmlformats.org/officeDocument/2006/relationships/image" Target="../media/image93.png"/><Relationship Id="rId4" Type="http://schemas.openxmlformats.org/officeDocument/2006/relationships/image" Target="../media/image85.png"/><Relationship Id="rId9" Type="http://schemas.openxmlformats.org/officeDocument/2006/relationships/image" Target="../media/image9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5.png"/><Relationship Id="rId4" Type="http://schemas.openxmlformats.org/officeDocument/2006/relationships/image" Target="../media/image91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7.png"/><Relationship Id="rId5" Type="http://schemas.openxmlformats.org/officeDocument/2006/relationships/image" Target="../media/image98.gif"/><Relationship Id="rId4" Type="http://schemas.openxmlformats.org/officeDocument/2006/relationships/image" Target="../media/image9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0.png"/><Relationship Id="rId4" Type="http://schemas.openxmlformats.org/officeDocument/2006/relationships/image" Target="../media/image72.tif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0.png"/><Relationship Id="rId18" Type="http://schemas.openxmlformats.org/officeDocument/2006/relationships/image" Target="../media/image122.png"/><Relationship Id="rId3" Type="http://schemas.openxmlformats.org/officeDocument/2006/relationships/image" Target="../media/image114.tiff"/><Relationship Id="rId21" Type="http://schemas.openxmlformats.org/officeDocument/2006/relationships/image" Target="../media/image125.png"/><Relationship Id="rId7" Type="http://schemas.openxmlformats.org/officeDocument/2006/relationships/image" Target="../media/image111.png"/><Relationship Id="rId12" Type="http://schemas.openxmlformats.org/officeDocument/2006/relationships/image" Target="../media/image117.png"/><Relationship Id="rId17" Type="http://schemas.openxmlformats.org/officeDocument/2006/relationships/image" Target="../media/image121.png"/><Relationship Id="rId2" Type="http://schemas.openxmlformats.org/officeDocument/2006/relationships/image" Target="../media/image85.png"/><Relationship Id="rId16" Type="http://schemas.openxmlformats.org/officeDocument/2006/relationships/image" Target="../media/image120.png"/><Relationship Id="rId20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6.png"/><Relationship Id="rId5" Type="http://schemas.openxmlformats.org/officeDocument/2006/relationships/image" Target="../media/image70.png"/><Relationship Id="rId15" Type="http://schemas.openxmlformats.org/officeDocument/2006/relationships/image" Target="../media/image119.png"/><Relationship Id="rId10" Type="http://schemas.openxmlformats.org/officeDocument/2006/relationships/image" Target="../media/image115.jpeg"/><Relationship Id="rId19" Type="http://schemas.openxmlformats.org/officeDocument/2006/relationships/image" Target="../media/image123.jpeg"/><Relationship Id="rId4" Type="http://schemas.openxmlformats.org/officeDocument/2006/relationships/image" Target="../media/image75.png"/><Relationship Id="rId9" Type="http://schemas.openxmlformats.org/officeDocument/2006/relationships/image" Target="../media/image39.png"/><Relationship Id="rId14" Type="http://schemas.openxmlformats.org/officeDocument/2006/relationships/image" Target="../media/image118.png"/><Relationship Id="rId22" Type="http://schemas.openxmlformats.org/officeDocument/2006/relationships/image" Target="../media/image126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134.tiff"/><Relationship Id="rId18" Type="http://schemas.openxmlformats.org/officeDocument/2006/relationships/image" Target="../media/image116.png"/><Relationship Id="rId3" Type="http://schemas.openxmlformats.org/officeDocument/2006/relationships/image" Target="../media/image128.tiff"/><Relationship Id="rId21" Type="http://schemas.openxmlformats.org/officeDocument/2006/relationships/image" Target="../media/image111.png"/><Relationship Id="rId7" Type="http://schemas.openxmlformats.org/officeDocument/2006/relationships/image" Target="../media/image130.tiff"/><Relationship Id="rId12" Type="http://schemas.openxmlformats.org/officeDocument/2006/relationships/image" Target="../media/image133.tiff"/><Relationship Id="rId17" Type="http://schemas.openxmlformats.org/officeDocument/2006/relationships/image" Target="../media/image110.png"/><Relationship Id="rId2" Type="http://schemas.openxmlformats.org/officeDocument/2006/relationships/image" Target="../media/image127.tiff"/><Relationship Id="rId16" Type="http://schemas.openxmlformats.org/officeDocument/2006/relationships/image" Target="../media/image71.gif"/><Relationship Id="rId20" Type="http://schemas.openxmlformats.org/officeDocument/2006/relationships/image" Target="../media/image12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11" Type="http://schemas.openxmlformats.org/officeDocument/2006/relationships/image" Target="../media/image132.png"/><Relationship Id="rId5" Type="http://schemas.openxmlformats.org/officeDocument/2006/relationships/image" Target="../media/image34.png"/><Relationship Id="rId15" Type="http://schemas.openxmlformats.org/officeDocument/2006/relationships/image" Target="../media/image136.tiff"/><Relationship Id="rId23" Type="http://schemas.openxmlformats.org/officeDocument/2006/relationships/image" Target="../media/image70.png"/><Relationship Id="rId10" Type="http://schemas.openxmlformats.org/officeDocument/2006/relationships/image" Target="../media/image131.png"/><Relationship Id="rId19" Type="http://schemas.openxmlformats.org/officeDocument/2006/relationships/image" Target="../media/image120.png"/><Relationship Id="rId4" Type="http://schemas.openxmlformats.org/officeDocument/2006/relationships/image" Target="../media/image114.tiff"/><Relationship Id="rId9" Type="http://schemas.openxmlformats.org/officeDocument/2006/relationships/image" Target="../media/image87.png"/><Relationship Id="rId14" Type="http://schemas.openxmlformats.org/officeDocument/2006/relationships/image" Target="../media/image135.tiff"/><Relationship Id="rId22" Type="http://schemas.openxmlformats.org/officeDocument/2006/relationships/image" Target="../media/image85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7.png"/><Relationship Id="rId7" Type="http://schemas.openxmlformats.org/officeDocument/2006/relationships/hyperlink" Target="mailto:info@amis.nl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mis.nl/" TargetMode="External"/><Relationship Id="rId11" Type="http://schemas.openxmlformats.org/officeDocument/2006/relationships/image" Target="../media/image141.png"/><Relationship Id="rId5" Type="http://schemas.openxmlformats.org/officeDocument/2006/relationships/hyperlink" Target="mailto:lucas.jellema@amis.nl" TargetMode="External"/><Relationship Id="rId10" Type="http://schemas.openxmlformats.org/officeDocument/2006/relationships/image" Target="../media/image140.png"/><Relationship Id="rId4" Type="http://schemas.openxmlformats.org/officeDocument/2006/relationships/hyperlink" Target="http://technology.amis.nl/" TargetMode="External"/><Relationship Id="rId9" Type="http://schemas.openxmlformats.org/officeDocument/2006/relationships/image" Target="../media/image139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to the Oracle Cloud </a:t>
            </a:r>
            <a:r>
              <a:rPr lang="en-US" dirty="0" err="1"/>
              <a:t>Microservices</a:t>
            </a:r>
            <a:r>
              <a:rPr lang="en-US" dirty="0"/>
              <a:t> </a:t>
            </a:r>
            <a:r>
              <a:rPr lang="en-US" dirty="0" smtClean="0"/>
              <a:t>Platform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smtClean="0"/>
              <a:t>open, manageable, polyglot and scalable</a:t>
            </a:r>
            <a:endParaRPr lang="nl-NL" sz="24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880618"/>
            <a:ext cx="4464000" cy="1512000"/>
          </a:xfrm>
        </p:spPr>
        <p:txBody>
          <a:bodyPr/>
          <a:lstStyle/>
          <a:p>
            <a:r>
              <a:rPr lang="en-US" sz="2800" dirty="0" smtClean="0"/>
              <a:t>On what would be and still can be…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4433906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Lucas Jellema, CTO of AMIS</a:t>
            </a:r>
          </a:p>
          <a:p>
            <a:r>
              <a:rPr lang="en-US" sz="1300" dirty="0" smtClean="0"/>
              <a:t>nlOUG </a:t>
            </a:r>
            <a:r>
              <a:rPr lang="en-US" sz="1300" dirty="0" err="1" smtClean="0"/>
              <a:t>TechExperience</a:t>
            </a:r>
            <a:r>
              <a:rPr lang="en-US" sz="1300" dirty="0" smtClean="0"/>
              <a:t> 2018, Amersfoort, The Netherlands</a:t>
            </a:r>
            <a:endParaRPr lang="nl-NL" sz="1300" dirty="0" err="1" smtClean="0"/>
          </a:p>
        </p:txBody>
      </p:sp>
      <p:pic>
        <p:nvPicPr>
          <p:cNvPr id="1026" name="Picture 2" descr="nl Oracle User Grou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684" y="134363"/>
            <a:ext cx="1609878" cy="56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60" y="1916705"/>
            <a:ext cx="3824723" cy="2126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pbs.twimg.com/media/DLVg_ATV4AA9Sg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856" y="1270618"/>
            <a:ext cx="2059867" cy="154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 smtClean="0"/>
              <a:t>What?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756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 smtClean="0"/>
              <a:t>responsibility</a:t>
            </a:r>
            <a:r>
              <a:rPr lang="nl-NL" dirty="0" smtClean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 smtClean="0"/>
              <a:t>responsibility</a:t>
            </a:r>
            <a:r>
              <a:rPr lang="nl-NL" dirty="0" smtClean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nl-NL" dirty="0" err="1" smtClean="0"/>
              <a:t>DevOps</a:t>
            </a:r>
            <a:r>
              <a:rPr lang="nl-NL" dirty="0" smtClean="0"/>
              <a:t> </a:t>
            </a:r>
            <a:r>
              <a:rPr lang="nl-NL" dirty="0"/>
              <a:t>team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runs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/>
              <a:t>(or more) </a:t>
            </a:r>
            <a:r>
              <a:rPr lang="nl-NL" dirty="0" err="1"/>
              <a:t>products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grpSp>
        <p:nvGrpSpPr>
          <p:cNvPr id="18" name="Group 17"/>
          <p:cNvGrpSpPr/>
          <p:nvPr/>
        </p:nvGrpSpPr>
        <p:grpSpPr>
          <a:xfrm>
            <a:off x="3695727" y="2002000"/>
            <a:ext cx="1752547" cy="1503172"/>
            <a:chOff x="5430981" y="2001982"/>
            <a:chExt cx="1752600" cy="1503218"/>
          </a:xfrm>
        </p:grpSpPr>
        <p:sp>
          <p:nvSpPr>
            <p:cNvPr id="19" name="Oval 18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22" name="Straight Connector 21"/>
            <p:cNvCxnSpPr>
              <a:stCxn id="19" idx="2"/>
              <a:endCxn id="19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/>
          <p:nvPr/>
        </p:nvSpPr>
        <p:spPr>
          <a:xfrm>
            <a:off x="850719" y="3331513"/>
            <a:ext cx="7924558" cy="8860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1901425" y="3816039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Generic Infrastructure Platform for running DevOps Products</a:t>
            </a:r>
            <a:endParaRPr lang="nl-NL" sz="1800" dirty="0"/>
          </a:p>
        </p:txBody>
      </p:sp>
      <p:sp>
        <p:nvSpPr>
          <p:cNvPr id="25" name="Rectangular Callout 24"/>
          <p:cNvSpPr/>
          <p:nvPr/>
        </p:nvSpPr>
        <p:spPr>
          <a:xfrm>
            <a:off x="395467" y="4371445"/>
            <a:ext cx="2021735" cy="632873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Floorspace</a:t>
            </a:r>
            <a:r>
              <a:rPr lang="en-US" sz="1400" dirty="0"/>
              <a:t>, Power, Cooling, Storage, Compute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6443275" y="4345623"/>
            <a:ext cx="2505663" cy="65869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Monitoring, Management, Cache, Authentication, RDBMS, Event Hub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248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4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117" y="288071"/>
            <a:ext cx="7559782" cy="503984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2847" dirty="0"/>
              <a:t>Multiple products from multiple teams </a:t>
            </a:r>
            <a:r>
              <a:rPr lang="en-US" sz="2847" dirty="0" smtClean="0"/>
              <a:t>run </a:t>
            </a:r>
            <a:r>
              <a:rPr lang="en-US" sz="2847" dirty="0"/>
              <a:t>on a shared generic infrastructure</a:t>
            </a:r>
            <a:endParaRPr lang="fr-FR" sz="2847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3" name="Rectangle 22"/>
          <p:cNvSpPr/>
          <p:nvPr/>
        </p:nvSpPr>
        <p:spPr>
          <a:xfrm>
            <a:off x="850719" y="3331513"/>
            <a:ext cx="7924558" cy="886019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</p:txBody>
      </p:sp>
      <p:sp>
        <p:nvSpPr>
          <p:cNvPr id="24" name="TextBox 23"/>
          <p:cNvSpPr txBox="1"/>
          <p:nvPr/>
        </p:nvSpPr>
        <p:spPr>
          <a:xfrm>
            <a:off x="1901425" y="3816039"/>
            <a:ext cx="637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Generic Infrastructure Platform for running DevOps Products</a:t>
            </a:r>
            <a:endParaRPr lang="nl-NL" sz="1800" dirty="0"/>
          </a:p>
        </p:txBody>
      </p:sp>
      <p:sp>
        <p:nvSpPr>
          <p:cNvPr id="25" name="Rectangular Callout 24"/>
          <p:cNvSpPr/>
          <p:nvPr/>
        </p:nvSpPr>
        <p:spPr>
          <a:xfrm>
            <a:off x="395467" y="4371445"/>
            <a:ext cx="2021735" cy="632873"/>
          </a:xfrm>
          <a:prstGeom prst="wedgeRectCallout">
            <a:avLst>
              <a:gd name="adj1" fmla="val -4264"/>
              <a:gd name="adj2" fmla="val -97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Floorspace</a:t>
            </a:r>
            <a:r>
              <a:rPr lang="en-US" sz="1400" dirty="0"/>
              <a:t>, Power, Cooling, Storage, Compute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6443275" y="4345623"/>
            <a:ext cx="2505663" cy="658696"/>
          </a:xfrm>
          <a:prstGeom prst="wedgeRectCallout">
            <a:avLst>
              <a:gd name="adj1" fmla="val 9059"/>
              <a:gd name="adj2" fmla="val -86183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Monitoring, Management, Cache, Authentication, RDBMS, Event Hub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574468" y="1994647"/>
            <a:ext cx="1752547" cy="1503172"/>
            <a:chOff x="5430981" y="2001982"/>
            <a:chExt cx="1752600" cy="1503218"/>
          </a:xfrm>
        </p:grpSpPr>
        <p:sp>
          <p:nvSpPr>
            <p:cNvPr id="16" name="Oval 15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28" name="Straight Connector 27"/>
            <p:cNvCxnSpPr>
              <a:stCxn id="16" idx="2"/>
              <a:endCxn id="16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7453211" y="1987293"/>
            <a:ext cx="1752547" cy="1503172"/>
            <a:chOff x="5430981" y="2001982"/>
            <a:chExt cx="1752600" cy="1503218"/>
          </a:xfrm>
        </p:grpSpPr>
        <p:sp>
          <p:nvSpPr>
            <p:cNvPr id="30" name="Oval 29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3" name="Straight Connector 32"/>
            <p:cNvCxnSpPr>
              <a:stCxn id="30" idx="2"/>
              <a:endCxn id="30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1770911" y="2016549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-107830" y="2039732"/>
            <a:ext cx="1752547" cy="1503172"/>
            <a:chOff x="5430981" y="2001982"/>
            <a:chExt cx="1752600" cy="1503218"/>
          </a:xfrm>
        </p:grpSpPr>
        <p:sp>
          <p:nvSpPr>
            <p:cNvPr id="40" name="Oval 39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43" name="Straight Connector 42"/>
            <p:cNvCxnSpPr>
              <a:stCxn id="40" idx="2"/>
              <a:endCxn id="40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44" name="Group 43"/>
          <p:cNvGrpSpPr/>
          <p:nvPr/>
        </p:nvGrpSpPr>
        <p:grpSpPr>
          <a:xfrm>
            <a:off x="3695727" y="2002000"/>
            <a:ext cx="1752547" cy="1503172"/>
            <a:chOff x="5430981" y="2001982"/>
            <a:chExt cx="1752600" cy="1503218"/>
          </a:xfrm>
        </p:grpSpPr>
        <p:sp>
          <p:nvSpPr>
            <p:cNvPr id="45" name="Oval 4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48" name="Straight Connector 47"/>
            <p:cNvCxnSpPr>
              <a:stCxn id="45" idx="2"/>
              <a:endCxn id="4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5578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510" y="3063603"/>
            <a:ext cx="7784371" cy="581613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fr-FR" i="1" dirty="0" smtClean="0"/>
              <a:t>(Application </a:t>
            </a:r>
            <a:r>
              <a:rPr lang="fr-FR" i="1" dirty="0"/>
              <a:t>plus </a:t>
            </a:r>
            <a:r>
              <a:rPr lang="fr-FR" i="1" dirty="0" err="1" smtClean="0"/>
              <a:t>platform</a:t>
            </a:r>
            <a:r>
              <a:rPr lang="fr-FR" i="1" dirty="0" smtClean="0"/>
              <a:t>)</a:t>
            </a:r>
            <a:r>
              <a:rPr lang="fr-FR" i="1" dirty="0" err="1" smtClean="0"/>
              <a:t>under</a:t>
            </a:r>
            <a:r>
              <a:rPr lang="fr-FR" i="1" dirty="0" smtClean="0"/>
              <a:t> </a:t>
            </a:r>
            <a:r>
              <a:rPr lang="fr-FR" i="1" dirty="0" err="1" smtClean="0"/>
              <a:t>DevOps</a:t>
            </a:r>
            <a:r>
              <a:rPr lang="fr-FR" i="1" dirty="0" smtClean="0"/>
              <a:t>  ==</a:t>
            </a:r>
            <a:endParaRPr lang="fr-FR" i="1" dirty="0"/>
          </a:p>
        </p:txBody>
      </p:sp>
      <p:grpSp>
        <p:nvGrpSpPr>
          <p:cNvPr id="15" name="Group 14"/>
          <p:cNvGrpSpPr/>
          <p:nvPr/>
        </p:nvGrpSpPr>
        <p:grpSpPr>
          <a:xfrm>
            <a:off x="4251388" y="1300147"/>
            <a:ext cx="4743622" cy="1320424"/>
            <a:chOff x="-107973" y="1987274"/>
            <a:chExt cx="9313871" cy="2230307"/>
          </a:xfrm>
        </p:grpSpPr>
        <p:sp>
          <p:nvSpPr>
            <p:cNvPr id="16" name="Oval 15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7" name="Oval 16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7" name="Oval 26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8" name="Oval 27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29" name="Oval 28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901343" y="3816074"/>
              <a:ext cx="5108889" cy="337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Generic Infrastructure Platform for running DevOps Products</a:t>
              </a:r>
              <a:endParaRPr lang="nl-NL" sz="700" dirty="0"/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4531882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497511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463141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428770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8394400" y="1429817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5933466" y="3063602"/>
            <a:ext cx="1943275" cy="58161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18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lang="fr-FR" i="1" dirty="0" err="1" smtClean="0"/>
              <a:t>Microservice</a:t>
            </a:r>
            <a:endParaRPr lang="fr-FR" i="1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039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Realistic approach (technology, people, process) =&gt; Something that </a:t>
            </a:r>
            <a:r>
              <a:rPr lang="en-US" dirty="0" smtClean="0"/>
              <a:t>works!</a:t>
            </a:r>
          </a:p>
          <a:p>
            <a:pPr lvl="1"/>
            <a:r>
              <a:rPr lang="en-US" dirty="0" smtClean="0"/>
              <a:t>No dependency on individuals</a:t>
            </a:r>
          </a:p>
          <a:p>
            <a:pPr lvl="1"/>
            <a:r>
              <a:rPr lang="en-US" dirty="0" smtClean="0"/>
              <a:t>Able to scale in rate of change</a:t>
            </a:r>
          </a:p>
          <a:p>
            <a:r>
              <a:rPr lang="en-US" dirty="0" smtClean="0"/>
              <a:t>Small, </a:t>
            </a:r>
            <a:r>
              <a:rPr lang="en-US" dirty="0"/>
              <a:t>well: </a:t>
            </a:r>
            <a:r>
              <a:rPr lang="en-US" dirty="0" smtClean="0"/>
              <a:t>comprehensible, manageable</a:t>
            </a:r>
          </a:p>
          <a:p>
            <a:r>
              <a:rPr lang="en-US" dirty="0"/>
              <a:t>S</a:t>
            </a:r>
            <a:r>
              <a:rPr lang="en-US" dirty="0" smtClean="0"/>
              <a:t>tand </a:t>
            </a:r>
            <a:r>
              <a:rPr lang="en-US" dirty="0"/>
              <a:t>alone /isolated/encapsulated (in terms of change, release/deploy, scale, </a:t>
            </a:r>
            <a:r>
              <a:rPr lang="en-US" dirty="0" smtClean="0"/>
              <a:t>location</a:t>
            </a:r>
            <a:r>
              <a:rPr lang="en-US" dirty="0"/>
              <a:t>, </a:t>
            </a:r>
            <a:r>
              <a:rPr lang="en-US" dirty="0" smtClean="0"/>
              <a:t>implementation technology)</a:t>
            </a:r>
          </a:p>
          <a:p>
            <a:r>
              <a:rPr lang="en-US" dirty="0" smtClean="0"/>
              <a:t>Provide clear and meaningful functionality in a way that it can be consumed</a:t>
            </a:r>
          </a:p>
          <a:p>
            <a:r>
              <a:rPr lang="en-US" dirty="0" smtClean="0"/>
              <a:t>One </a:t>
            </a:r>
            <a:r>
              <a:rPr lang="en-US" dirty="0" err="1"/>
              <a:t>m</a:t>
            </a:r>
            <a:r>
              <a:rPr lang="en-US" dirty="0" err="1" smtClean="0"/>
              <a:t>icroservice</a:t>
            </a:r>
            <a:r>
              <a:rPr lang="en-US" dirty="0" smtClean="0"/>
              <a:t> does not completely fall over when other </a:t>
            </a:r>
            <a:r>
              <a:rPr lang="en-US" dirty="0" err="1" smtClean="0"/>
              <a:t>microservices</a:t>
            </a:r>
            <a:r>
              <a:rPr lang="en-US" dirty="0" smtClean="0"/>
              <a:t> break (or are redeployed)</a:t>
            </a:r>
          </a:p>
          <a:p>
            <a:r>
              <a:rPr lang="en-US" dirty="0" smtClean="0"/>
              <a:t>Able to scale elastically &amp; horizontally and relocate easily </a:t>
            </a:r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Introduction to the Oracle Cloud Microservices Platform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17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2361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 smtClean="0"/>
              <a:t>How?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374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owns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microservice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do </a:t>
            </a:r>
            <a:r>
              <a:rPr lang="nl-NL" dirty="0" err="1"/>
              <a:t>functional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technical</a:t>
            </a:r>
            <a:r>
              <a:rPr lang="nl-NL" dirty="0"/>
              <a:t> </a:t>
            </a:r>
            <a:r>
              <a:rPr lang="nl-NL" dirty="0" err="1"/>
              <a:t>evolution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deployment</a:t>
            </a:r>
            <a:r>
              <a:rPr lang="nl-NL" dirty="0"/>
              <a:t> </a:t>
            </a:r>
            <a:r>
              <a:rPr lang="nl-NL" dirty="0" err="1"/>
              <a:t>continuously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 smtClean="0"/>
              <a:t>independently</a:t>
            </a:r>
            <a:endParaRPr lang="nl-NL" dirty="0" smtClean="0"/>
          </a:p>
          <a:p>
            <a:r>
              <a:rPr lang="en-US" dirty="0" smtClean="0"/>
              <a:t>The business ownership is clearly defined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grpSp>
        <p:nvGrpSpPr>
          <p:cNvPr id="11" name="Group 10"/>
          <p:cNvGrpSpPr/>
          <p:nvPr/>
        </p:nvGrpSpPr>
        <p:grpSpPr>
          <a:xfrm>
            <a:off x="6877692" y="936000"/>
            <a:ext cx="1752547" cy="1503172"/>
            <a:chOff x="5430981" y="2001982"/>
            <a:chExt cx="1752600" cy="1503218"/>
          </a:xfrm>
        </p:grpSpPr>
        <p:sp>
          <p:nvSpPr>
            <p:cNvPr id="12" name="Oval 11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15" name="Straight Connector 14"/>
            <p:cNvCxnSpPr>
              <a:stCxn id="12" idx="2"/>
              <a:endCxn id="12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380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Lucas Jellema</a:t>
            </a:r>
            <a:br>
              <a:rPr lang="en-US" dirty="0" smtClean="0"/>
            </a:br>
            <a:r>
              <a:rPr lang="en-US" dirty="0" smtClean="0"/>
              <a:t>Architect / Developer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1994 </a:t>
            </a:r>
            <a:r>
              <a:rPr lang="en-US" dirty="0" smtClean="0"/>
              <a:t>started in </a:t>
            </a:r>
            <a:r>
              <a:rPr lang="en-US" dirty="0"/>
              <a:t>IT at </a:t>
            </a:r>
            <a:r>
              <a:rPr lang="en-US" dirty="0" smtClean="0"/>
              <a:t>Oracle 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2002 </a:t>
            </a:r>
            <a:r>
              <a:rPr lang="en-US" dirty="0" smtClean="0"/>
              <a:t>joined AMIS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Currently CTO &amp; </a:t>
            </a:r>
            <a:r>
              <a:rPr lang="en-US" dirty="0"/>
              <a:t>Solution Architect</a:t>
            </a:r>
            <a:r>
              <a:rPr lang="nl-NL" dirty="0"/>
              <a:t/>
            </a:r>
            <a:br>
              <a:rPr lang="nl-NL" dirty="0"/>
            </a:b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40" y="1115998"/>
            <a:ext cx="1297541" cy="1920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Introduction to the Oracle Cloud Microservices Platform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90509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Microservice</a:t>
            </a:r>
            <a:endParaRPr lang="nl-NL" dirty="0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err="1" smtClean="0"/>
              <a:t>microservices</a:t>
            </a:r>
            <a:r>
              <a:rPr lang="en-US" dirty="0" smtClean="0"/>
              <a:t>: design &amp; implement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&amp; Team ownership of application and associated platform</a:t>
            </a:r>
          </a:p>
          <a:p>
            <a:r>
              <a:rPr lang="en-US" dirty="0" smtClean="0"/>
              <a:t>Automated CD – including regression test</a:t>
            </a:r>
          </a:p>
          <a:p>
            <a:r>
              <a:rPr lang="en-US" dirty="0" smtClean="0"/>
              <a:t>Open (standards, protocols) on the outside, </a:t>
            </a:r>
            <a:br>
              <a:rPr lang="en-US" dirty="0" smtClean="0"/>
            </a:br>
            <a:r>
              <a:rPr lang="en-US" dirty="0" smtClean="0"/>
              <a:t>whatever you like inside</a:t>
            </a:r>
          </a:p>
          <a:p>
            <a:r>
              <a:rPr lang="nl-NL" dirty="0" err="1"/>
              <a:t>Deployable</a:t>
            </a:r>
            <a:r>
              <a:rPr lang="nl-NL" dirty="0"/>
              <a:t> on </a:t>
            </a:r>
            <a:r>
              <a:rPr lang="nl-NL" dirty="0" err="1"/>
              <a:t>enterprise</a:t>
            </a:r>
            <a:r>
              <a:rPr lang="nl-NL" dirty="0"/>
              <a:t> </a:t>
            </a:r>
            <a:r>
              <a:rPr lang="nl-NL" dirty="0" err="1"/>
              <a:t>standardized</a:t>
            </a:r>
            <a:r>
              <a:rPr lang="nl-NL" dirty="0"/>
              <a:t> microservices platform </a:t>
            </a:r>
            <a:endParaRPr lang="nl-NL" dirty="0" smtClean="0"/>
          </a:p>
          <a:p>
            <a:r>
              <a:rPr lang="en-US" dirty="0" smtClean="0"/>
              <a:t>API &amp; Event</a:t>
            </a:r>
          </a:p>
          <a:p>
            <a:pPr lvl="1"/>
            <a:r>
              <a:rPr lang="en-US" dirty="0" smtClean="0"/>
              <a:t>Standard protocols for interaction</a:t>
            </a:r>
          </a:p>
          <a:p>
            <a:r>
              <a:rPr lang="en-US" dirty="0" smtClean="0"/>
              <a:t>Horizontally scalable: multiple parallel instances</a:t>
            </a:r>
          </a:p>
          <a:p>
            <a:r>
              <a:rPr lang="en-US" dirty="0" smtClean="0"/>
              <a:t>Stateless instances – horizontally scalable up &amp; down,</a:t>
            </a:r>
            <a:br>
              <a:rPr lang="en-US" dirty="0" smtClean="0"/>
            </a:br>
            <a:r>
              <a:rPr lang="en-US" dirty="0" smtClean="0"/>
              <a:t>can handle fail over &amp; restart</a:t>
            </a:r>
          </a:p>
          <a:p>
            <a:r>
              <a:rPr lang="en-US" dirty="0" smtClean="0"/>
              <a:t>Private Bounded (Data) Context</a:t>
            </a:r>
          </a:p>
          <a:p>
            <a:pPr lvl="1"/>
            <a:r>
              <a:rPr lang="en-US" dirty="0" smtClean="0"/>
              <a:t>Including derived data from other domains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3074" name="Picture 2" descr="Image result for multiple personality disord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06" y="2511647"/>
            <a:ext cx="3072454" cy="1793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587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6" name="Picture 2" descr="Image result for viktor kortsch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356" y="288000"/>
            <a:ext cx="3863644" cy="4196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68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3383922" y="3140170"/>
            <a:ext cx="3094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Generic Platform for running </a:t>
            </a:r>
            <a:r>
              <a:rPr lang="en-US" sz="1200" dirty="0" err="1"/>
              <a:t>microservices</a:t>
            </a:r>
            <a:endParaRPr lang="nl-NL" sz="12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pic>
        <p:nvPicPr>
          <p:cNvPr id="2050" name="Picture 2" descr="Image result for viktor kortschno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904" y="138873"/>
            <a:ext cx="1021082" cy="110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0555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in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/>
              <a:t>m</a:t>
            </a:r>
            <a:r>
              <a:rPr lang="fr-FR" dirty="0" err="1" smtClean="0"/>
              <a:t>icoservice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to </a:t>
            </a:r>
            <a:r>
              <a:rPr lang="fr-FR" dirty="0" err="1" smtClean="0"/>
              <a:t>be</a:t>
            </a:r>
            <a:r>
              <a:rPr lang="fr-FR" dirty="0" smtClean="0"/>
              <a:t> able to </a:t>
            </a:r>
            <a:r>
              <a:rPr lang="fr-FR" dirty="0" err="1" smtClean="0"/>
              <a:t>run</a:t>
            </a:r>
            <a:r>
              <a:rPr lang="fr-FR" dirty="0" smtClean="0"/>
              <a:t> </a:t>
            </a:r>
            <a:r>
              <a:rPr lang="fr-FR" dirty="0" err="1" smtClean="0"/>
              <a:t>independently</a:t>
            </a:r>
            <a:endParaRPr lang="fr-FR" dirty="0" smtClean="0"/>
          </a:p>
          <a:p>
            <a:r>
              <a:rPr lang="fr-FR" dirty="0" smtClean="0"/>
              <a:t>It </a:t>
            </a:r>
            <a:r>
              <a:rPr lang="fr-FR" dirty="0" err="1" smtClean="0"/>
              <a:t>needs</a:t>
            </a:r>
            <a:r>
              <a:rPr lang="fr-FR" dirty="0" smtClean="0"/>
              <a:t> to </a:t>
            </a:r>
            <a:r>
              <a:rPr lang="fr-FR" dirty="0" err="1" smtClean="0"/>
              <a:t>contain</a:t>
            </a:r>
            <a:r>
              <a:rPr lang="fr-FR" dirty="0" smtClean="0"/>
              <a:t> &amp; </a:t>
            </a:r>
            <a:r>
              <a:rPr lang="fr-FR" dirty="0" err="1" smtClean="0"/>
              <a:t>own</a:t>
            </a:r>
            <a:r>
              <a:rPr lang="fr-FR" dirty="0" smtClean="0"/>
              <a:t> all data </a:t>
            </a:r>
            <a:r>
              <a:rPr lang="fr-FR" dirty="0" err="1" smtClean="0"/>
              <a:t>required</a:t>
            </a:r>
            <a:r>
              <a:rPr lang="fr-FR" dirty="0" smtClean="0"/>
              <a:t> to </a:t>
            </a:r>
            <a:r>
              <a:rPr lang="fr-FR" dirty="0" err="1" smtClean="0"/>
              <a:t>run</a:t>
            </a:r>
            <a:endParaRPr lang="fr-FR" dirty="0" smtClean="0"/>
          </a:p>
          <a:p>
            <a:pPr lvl="1"/>
            <a:r>
              <a:rPr lang="fr-FR" dirty="0" smtClean="0"/>
              <a:t>It </a:t>
            </a:r>
            <a:r>
              <a:rPr lang="fr-FR" dirty="0" err="1" smtClean="0"/>
              <a:t>cannot</a:t>
            </a:r>
            <a:r>
              <a:rPr lang="fr-FR" dirty="0" smtClean="0"/>
              <a:t> </a:t>
            </a:r>
            <a:r>
              <a:rPr lang="fr-FR" dirty="0" err="1" smtClean="0"/>
              <a:t>depend</a:t>
            </a:r>
            <a:r>
              <a:rPr lang="fr-FR" dirty="0" smtClean="0"/>
              <a:t> on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microservices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69558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 smtClean="0"/>
              <a:t>Order </a:t>
            </a:r>
            <a:r>
              <a:rPr lang="en-US" sz="1600" i="1" dirty="0" err="1" smtClean="0"/>
              <a:t>Microservice</a:t>
            </a:r>
            <a:endParaRPr lang="nl-NL" sz="1600" i="1" dirty="0" err="1" smtClean="0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– Maintaining Derived Data in Bounded Context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75" y="3996279"/>
            <a:ext cx="1155698" cy="528319"/>
          </a:xfrm>
          <a:prstGeom prst="rect">
            <a:avLst/>
          </a:prstGeom>
        </p:spPr>
      </p:pic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3" y="340596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5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20525" y="1253258"/>
              <a:ext cx="911361" cy="741397"/>
            </a:xfrm>
            <a:prstGeom prst="rect">
              <a:avLst/>
            </a:prstGeom>
          </p:spPr>
        </p:pic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7780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Application </a:t>
              </a:r>
              <a:br>
                <a:rPr lang="en-US" dirty="0" smtClean="0"/>
              </a:br>
              <a:r>
                <a:rPr lang="en-US" dirty="0" smtClean="0"/>
                <a:t>Container</a:t>
              </a:r>
              <a:endParaRPr lang="nl-NL" dirty="0" err="1" smtClean="0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 smtClean="0"/>
              <a:t>Customer </a:t>
            </a:r>
            <a:r>
              <a:rPr lang="en-US" sz="1600" i="1" dirty="0" err="1" smtClean="0"/>
              <a:t>Microservice</a:t>
            </a:r>
            <a:endParaRPr lang="nl-NL" sz="1600" i="1" dirty="0" err="1" smtClean="0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/>
              <a:t>Customers</a:t>
            </a:r>
          </a:p>
          <a:p>
            <a:pPr algn="ctr"/>
            <a:r>
              <a:rPr lang="en-US" sz="1050" dirty="0" smtClean="0"/>
              <a:t>Topic</a:t>
            </a:r>
            <a:endParaRPr lang="nl-NL" sz="1050" dirty="0"/>
          </a:p>
        </p:txBody>
      </p:sp>
      <p:pic>
        <p:nvPicPr>
          <p:cNvPr id="25" name="Snagit_PPTCA92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88" y="2340002"/>
            <a:ext cx="583570" cy="44569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 Hub</a:t>
            </a:r>
            <a:endParaRPr lang="nl-NL" dirty="0" err="1" smtClean="0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10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20525" y="1253258"/>
              <a:ext cx="911361" cy="741397"/>
            </a:xfrm>
            <a:prstGeom prst="rect">
              <a:avLst/>
            </a:prstGeom>
          </p:spPr>
        </p:pic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7780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Application </a:t>
              </a:r>
              <a:br>
                <a:rPr lang="en-US" dirty="0" smtClean="0"/>
              </a:br>
              <a:r>
                <a:rPr lang="en-US" dirty="0" smtClean="0"/>
                <a:t>Container</a:t>
              </a:r>
              <a:endParaRPr lang="nl-NL" dirty="0" err="1" smtClean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DBaaS</a:t>
              </a:r>
              <a:endParaRPr lang="nl-NL" dirty="0" err="1" smtClean="0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0280" y="3125424"/>
            <a:ext cx="434378" cy="381033"/>
          </a:xfrm>
          <a:prstGeom prst="rect">
            <a:avLst/>
          </a:prstGeom>
        </p:spPr>
      </p:pic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8862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based </a:t>
            </a:r>
            <a:r>
              <a:rPr lang="en-US" dirty="0" err="1" smtClean="0"/>
              <a:t>Webshop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1645320" y="3522763"/>
            <a:ext cx="1378132" cy="7053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Customers</a:t>
            </a:r>
          </a:p>
          <a:p>
            <a:pPr algn="ctr"/>
            <a:endParaRPr lang="en-US" sz="1200" dirty="0"/>
          </a:p>
        </p:txBody>
      </p:sp>
      <p:sp>
        <p:nvSpPr>
          <p:cNvPr id="5" name="Rounded Rectangle 4"/>
          <p:cNvSpPr/>
          <p:nvPr/>
        </p:nvSpPr>
        <p:spPr>
          <a:xfrm>
            <a:off x="3121047" y="3522763"/>
            <a:ext cx="1378132" cy="7053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Orders</a:t>
            </a:r>
          </a:p>
          <a:p>
            <a:pPr algn="ctr"/>
            <a:endParaRPr lang="en-US" sz="1200" dirty="0"/>
          </a:p>
        </p:txBody>
      </p:sp>
      <p:sp>
        <p:nvSpPr>
          <p:cNvPr id="6" name="Rounded Rectangle 5"/>
          <p:cNvSpPr/>
          <p:nvPr/>
        </p:nvSpPr>
        <p:spPr>
          <a:xfrm>
            <a:off x="4596774" y="3522763"/>
            <a:ext cx="1378132" cy="7053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Products</a:t>
            </a:r>
          </a:p>
          <a:p>
            <a:pPr algn="ctr"/>
            <a:endParaRPr lang="en-US" sz="1200" dirty="0"/>
          </a:p>
        </p:txBody>
      </p:sp>
      <p:sp>
        <p:nvSpPr>
          <p:cNvPr id="7" name="Rounded Rectangle 6"/>
          <p:cNvSpPr/>
          <p:nvPr/>
        </p:nvSpPr>
        <p:spPr>
          <a:xfrm>
            <a:off x="6072501" y="3522763"/>
            <a:ext cx="1378132" cy="705395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Loyalty</a:t>
            </a:r>
          </a:p>
          <a:p>
            <a:pPr algn="ctr"/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7548228" y="3522763"/>
            <a:ext cx="1378132" cy="7053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000" dirty="0"/>
              <a:t>µ</a:t>
            </a:r>
            <a:r>
              <a:rPr lang="en-US" sz="1200" dirty="0"/>
              <a:t>  Finance</a:t>
            </a:r>
          </a:p>
          <a:p>
            <a:pPr algn="ctr"/>
            <a:endParaRPr lang="en-US" sz="1200" dirty="0"/>
          </a:p>
        </p:txBody>
      </p:sp>
      <p:sp>
        <p:nvSpPr>
          <p:cNvPr id="9" name="Rounded Rectangle 8"/>
          <p:cNvSpPr/>
          <p:nvPr/>
        </p:nvSpPr>
        <p:spPr>
          <a:xfrm>
            <a:off x="195719" y="3522763"/>
            <a:ext cx="1352006" cy="70539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>
                <a:solidFill>
                  <a:schemeClr val="dk1"/>
                </a:solidFill>
              </a:rPr>
              <a:t>µ </a:t>
            </a:r>
            <a:r>
              <a:rPr lang="en-US" sz="1013" dirty="0"/>
              <a:t>Logistics</a:t>
            </a:r>
          </a:p>
          <a:p>
            <a:pPr algn="ctr"/>
            <a:endParaRPr lang="nl-NL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1900176" y="1295689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  <a:endParaRPr lang="nl-NL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189710" y="2029003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210198" y="2029003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230685" y="2029003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251173" y="2029003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271661" y="2029003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585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ounded Rectangle 53"/>
          <p:cNvSpPr/>
          <p:nvPr/>
        </p:nvSpPr>
        <p:spPr>
          <a:xfrm>
            <a:off x="99163" y="84344"/>
            <a:ext cx="1037528" cy="3919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API Portal</a:t>
            </a:r>
            <a:endParaRPr lang="nl-NL" sz="1013" dirty="0"/>
          </a:p>
        </p:txBody>
      </p:sp>
      <p:sp>
        <p:nvSpPr>
          <p:cNvPr id="30" name="Rounded Rectangle 29"/>
          <p:cNvSpPr/>
          <p:nvPr/>
        </p:nvSpPr>
        <p:spPr>
          <a:xfrm>
            <a:off x="310020" y="3630484"/>
            <a:ext cx="789569" cy="542065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 dirty="0"/>
          </a:p>
        </p:txBody>
      </p:sp>
      <p:sp>
        <p:nvSpPr>
          <p:cNvPr id="10" name="Rounded Rectangle 9"/>
          <p:cNvSpPr/>
          <p:nvPr/>
        </p:nvSpPr>
        <p:spPr>
          <a:xfrm>
            <a:off x="2012910" y="34474"/>
            <a:ext cx="5343648" cy="10601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Web Shop Portal</a:t>
            </a:r>
          </a:p>
          <a:p>
            <a:pPr algn="ctr"/>
            <a:endParaRPr lang="nl-NL" sz="2400" dirty="0"/>
          </a:p>
        </p:txBody>
      </p:sp>
      <p:sp>
        <p:nvSpPr>
          <p:cNvPr id="11" name="Rounded Rectangle 10"/>
          <p:cNvSpPr/>
          <p:nvPr/>
        </p:nvSpPr>
        <p:spPr>
          <a:xfrm>
            <a:off x="2302444" y="575765"/>
            <a:ext cx="833741" cy="24425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Customers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322932" y="575765"/>
            <a:ext cx="833741" cy="244258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Orders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343419" y="575765"/>
            <a:ext cx="833741" cy="244258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Products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5363907" y="575765"/>
            <a:ext cx="833741" cy="244258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Loyalty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384395" y="575765"/>
            <a:ext cx="833741" cy="244258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µ  Finance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3024" y="404838"/>
            <a:ext cx="911509" cy="335647"/>
          </a:xfrm>
          <a:prstGeom prst="rect">
            <a:avLst/>
          </a:prstGeom>
        </p:spPr>
      </p:pic>
      <p:pic>
        <p:nvPicPr>
          <p:cNvPr id="18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61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1759620" y="2176254"/>
            <a:ext cx="1378132" cy="199629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2" name="Rounded Rectangle 21"/>
          <p:cNvSpPr/>
          <p:nvPr/>
        </p:nvSpPr>
        <p:spPr>
          <a:xfrm>
            <a:off x="3235347" y="2176254"/>
            <a:ext cx="1378132" cy="1996295"/>
          </a:xfrm>
          <a:prstGeom prst="roundRect">
            <a:avLst/>
          </a:prstGeom>
          <a:solidFill>
            <a:srgbClr val="FDC5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3" name="Rounded Rectangle 22"/>
          <p:cNvSpPr/>
          <p:nvPr/>
        </p:nvSpPr>
        <p:spPr>
          <a:xfrm>
            <a:off x="4711074" y="2176254"/>
            <a:ext cx="1378132" cy="1996295"/>
          </a:xfrm>
          <a:prstGeom prst="roundRect">
            <a:avLst/>
          </a:prstGeom>
          <a:solidFill>
            <a:srgbClr val="00B05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4" name="Rounded Rectangle 23"/>
          <p:cNvSpPr/>
          <p:nvPr/>
        </p:nvSpPr>
        <p:spPr>
          <a:xfrm>
            <a:off x="6186801" y="2176254"/>
            <a:ext cx="1378132" cy="774870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5" name="Rounded Rectangle 24"/>
          <p:cNvSpPr/>
          <p:nvPr/>
        </p:nvSpPr>
        <p:spPr>
          <a:xfrm>
            <a:off x="7662528" y="2176254"/>
            <a:ext cx="1378132" cy="1996295"/>
          </a:xfrm>
          <a:prstGeom prst="roundRect">
            <a:avLst/>
          </a:prstGeom>
          <a:solidFill>
            <a:srgbClr val="7F7F7F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6" name="Rounded Rectangle 25"/>
          <p:cNvSpPr/>
          <p:nvPr/>
        </p:nvSpPr>
        <p:spPr>
          <a:xfrm>
            <a:off x="310019" y="2176255"/>
            <a:ext cx="1352006" cy="718962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dk1"/>
              </a:solidFill>
            </a:endParaRPr>
          </a:p>
        </p:txBody>
      </p:sp>
      <p:pic>
        <p:nvPicPr>
          <p:cNvPr id="27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5" y="4042076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531" y="3677904"/>
            <a:ext cx="199441" cy="254287"/>
          </a:xfrm>
          <a:prstGeom prst="rect">
            <a:avLst/>
          </a:prstGeom>
        </p:spPr>
      </p:pic>
      <p:pic>
        <p:nvPicPr>
          <p:cNvPr id="31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85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Down Arrow 31"/>
          <p:cNvSpPr/>
          <p:nvPr/>
        </p:nvSpPr>
        <p:spPr>
          <a:xfrm>
            <a:off x="495363" y="2856108"/>
            <a:ext cx="258038" cy="96392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Rounded Rectangle 32"/>
          <p:cNvSpPr/>
          <p:nvPr/>
        </p:nvSpPr>
        <p:spPr>
          <a:xfrm>
            <a:off x="1460754" y="1501642"/>
            <a:ext cx="6816561" cy="284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API Platform</a:t>
            </a:r>
            <a:endParaRPr lang="nl-NL" sz="1013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4747" y="1402058"/>
            <a:ext cx="683114" cy="442450"/>
          </a:xfrm>
          <a:prstGeom prst="rect">
            <a:avLst/>
          </a:prstGeom>
        </p:spPr>
      </p:pic>
      <p:pic>
        <p:nvPicPr>
          <p:cNvPr id="34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349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090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3255" y="552526"/>
            <a:ext cx="537822" cy="30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172" y="649453"/>
            <a:ext cx="281706" cy="211280"/>
          </a:xfrm>
          <a:prstGeom prst="rect">
            <a:avLst/>
          </a:prstGeom>
        </p:spPr>
      </p:pic>
      <p:sp>
        <p:nvSpPr>
          <p:cNvPr id="38" name="Rounded Rectangle 37"/>
          <p:cNvSpPr/>
          <p:nvPr/>
        </p:nvSpPr>
        <p:spPr>
          <a:xfrm>
            <a:off x="285865" y="1632699"/>
            <a:ext cx="708546" cy="335547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25" dirty="0" err="1"/>
              <a:t>Backoffice</a:t>
            </a:r>
            <a:r>
              <a:rPr lang="en-US" sz="825" dirty="0"/>
              <a:t> UI</a:t>
            </a:r>
            <a:endParaRPr lang="nl-NL" sz="825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1989" y="1821999"/>
            <a:ext cx="378050" cy="299290"/>
          </a:xfrm>
          <a:prstGeom prst="rect">
            <a:avLst/>
          </a:prstGeom>
        </p:spPr>
      </p:pic>
      <p:sp>
        <p:nvSpPr>
          <p:cNvPr id="39" name="Down Arrow 38"/>
          <p:cNvSpPr/>
          <p:nvPr/>
        </p:nvSpPr>
        <p:spPr>
          <a:xfrm>
            <a:off x="642969" y="1964924"/>
            <a:ext cx="258038" cy="3325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40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7" y="2596006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2" descr="Image result for logo elastic index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663" y="3911635"/>
            <a:ext cx="639398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6" descr="Image result for spring boot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918" y="2267003"/>
            <a:ext cx="1067756" cy="5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Down Arrow 42"/>
          <p:cNvSpPr/>
          <p:nvPr/>
        </p:nvSpPr>
        <p:spPr>
          <a:xfrm>
            <a:off x="4022361" y="1046729"/>
            <a:ext cx="1333765" cy="5100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50" name="Snagit_PPTCA9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614" y="4516780"/>
            <a:ext cx="509522" cy="465052"/>
          </a:xfrm>
          <a:prstGeom prst="rect">
            <a:avLst/>
          </a:prstGeom>
        </p:spPr>
      </p:pic>
      <p:sp>
        <p:nvSpPr>
          <p:cNvPr id="51" name="Rounded Rectangle 50"/>
          <p:cNvSpPr/>
          <p:nvPr/>
        </p:nvSpPr>
        <p:spPr>
          <a:xfrm>
            <a:off x="1284676" y="4543224"/>
            <a:ext cx="7174583" cy="2844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55" name="Rounded Rectangle 54"/>
          <p:cNvSpPr/>
          <p:nvPr/>
        </p:nvSpPr>
        <p:spPr>
          <a:xfrm>
            <a:off x="92637" y="4385724"/>
            <a:ext cx="1037528" cy="680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Event Schema Registry</a:t>
            </a:r>
          </a:p>
          <a:p>
            <a:pPr algn="ctr"/>
            <a:endParaRPr lang="en-US" sz="1050" dirty="0"/>
          </a:p>
        </p:txBody>
      </p:sp>
      <p:pic>
        <p:nvPicPr>
          <p:cNvPr id="57" name="Picture 14" descr="Image result for logo kafka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103" y="4567124"/>
            <a:ext cx="511644" cy="255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04721" y="4846443"/>
            <a:ext cx="544835" cy="173839"/>
          </a:xfrm>
          <a:prstGeom prst="rect">
            <a:avLst/>
          </a:prstGeom>
        </p:spPr>
      </p:pic>
      <p:sp>
        <p:nvSpPr>
          <p:cNvPr id="60" name="AutoShape 2" descr="Image result for kafka logo"/>
          <p:cNvSpPr>
            <a:spLocks noChangeAspect="1" noChangeArrowheads="1"/>
          </p:cNvSpPr>
          <p:nvPr/>
        </p:nvSpPr>
        <p:spPr bwMode="auto">
          <a:xfrm>
            <a:off x="116682" y="-1594248"/>
            <a:ext cx="3321844" cy="3321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nl-NL" sz="1013"/>
          </a:p>
        </p:txBody>
      </p:sp>
      <p:pic>
        <p:nvPicPr>
          <p:cNvPr id="62" name="Picture 61"/>
          <p:cNvPicPr>
            <a:picLocks noChangeAspect="1"/>
          </p:cNvPicPr>
          <p:nvPr/>
        </p:nvPicPr>
        <p:blipFill>
          <a:blip r:embed="rId1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163" y="4733301"/>
            <a:ext cx="580278" cy="331588"/>
          </a:xfrm>
          <a:prstGeom prst="rect">
            <a:avLst/>
          </a:prstGeom>
        </p:spPr>
      </p:pic>
      <p:pic>
        <p:nvPicPr>
          <p:cNvPr id="64" name="Picture 6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692" y="2825144"/>
            <a:ext cx="448347" cy="298898"/>
          </a:xfrm>
          <a:prstGeom prst="rect">
            <a:avLst/>
          </a:prstGeom>
        </p:spPr>
      </p:pic>
      <p:sp>
        <p:nvSpPr>
          <p:cNvPr id="65" name="Rounded Rectangle 64"/>
          <p:cNvSpPr/>
          <p:nvPr/>
        </p:nvSpPr>
        <p:spPr>
          <a:xfrm>
            <a:off x="1056931" y="3092722"/>
            <a:ext cx="605094" cy="437509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000" dirty="0">
              <a:solidFill>
                <a:schemeClr val="dk1"/>
              </a:solidFill>
            </a:endParaRPr>
          </a:p>
        </p:txBody>
      </p:sp>
      <p:pic>
        <p:nvPicPr>
          <p:cNvPr id="63" name="Picture 2" descr="Image result for project fn oracle logo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944" y="3296293"/>
            <a:ext cx="440266" cy="19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94649" y="958806"/>
            <a:ext cx="375296" cy="305306"/>
          </a:xfrm>
          <a:prstGeom prst="rect">
            <a:avLst/>
          </a:prstGeom>
        </p:spPr>
      </p:pic>
      <p:pic>
        <p:nvPicPr>
          <p:cNvPr id="67" name="Picture 6" descr="Image result for node js logo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9750" y="900050"/>
            <a:ext cx="496516" cy="133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71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07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36682" y="4023099"/>
            <a:ext cx="448347" cy="298898"/>
          </a:xfrm>
          <a:prstGeom prst="rect">
            <a:avLst/>
          </a:prstGeom>
        </p:spPr>
      </p:pic>
      <p:pic>
        <p:nvPicPr>
          <p:cNvPr id="70" name="Picture 6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152908" y="4023099"/>
            <a:ext cx="448347" cy="298898"/>
          </a:xfrm>
          <a:prstGeom prst="rect">
            <a:avLst/>
          </a:prstGeom>
        </p:spPr>
      </p:pic>
      <p:sp>
        <p:nvSpPr>
          <p:cNvPr id="72" name="Rounded Rectangle 71"/>
          <p:cNvSpPr/>
          <p:nvPr/>
        </p:nvSpPr>
        <p:spPr>
          <a:xfrm>
            <a:off x="6933255" y="3517420"/>
            <a:ext cx="631677" cy="618811"/>
          </a:xfrm>
          <a:prstGeom prst="roundRect">
            <a:avLst/>
          </a:prstGeom>
          <a:solidFill>
            <a:srgbClr val="FF00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71" name="Picture 70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57" y="3969405"/>
            <a:ext cx="465832" cy="358488"/>
          </a:xfrm>
          <a:prstGeom prst="rect">
            <a:avLst/>
          </a:prstGeom>
        </p:spPr>
      </p:pic>
      <p:pic>
        <p:nvPicPr>
          <p:cNvPr id="73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58" y="3358895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73"/>
          <p:cNvPicPr>
            <a:picLocks noChangeAspect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81762" y="2892022"/>
            <a:ext cx="375296" cy="305306"/>
          </a:xfrm>
          <a:prstGeom prst="rect">
            <a:avLst/>
          </a:prstGeom>
        </p:spPr>
      </p:pic>
      <p:sp>
        <p:nvSpPr>
          <p:cNvPr id="75" name="Down Arrow 74"/>
          <p:cNvSpPr/>
          <p:nvPr/>
        </p:nvSpPr>
        <p:spPr>
          <a:xfrm>
            <a:off x="7082432" y="2881068"/>
            <a:ext cx="258038" cy="7031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76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1301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21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6" descr="Image result for node js logo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5480" y="2267003"/>
            <a:ext cx="1029131" cy="27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8" descr="Image result for docker hub  logo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608" y="3372712"/>
            <a:ext cx="882246" cy="260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031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6" descr="Image result for spring boot logo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716" y="2267003"/>
            <a:ext cx="1067756" cy="560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24" descr="Image result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103" y="3016911"/>
            <a:ext cx="994460" cy="2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" name="Elbow Connector 85"/>
          <p:cNvCxnSpPr>
            <a:stCxn id="33" idx="2"/>
            <a:endCxn id="26" idx="0"/>
          </p:cNvCxnSpPr>
          <p:nvPr/>
        </p:nvCxnSpPr>
        <p:spPr>
          <a:xfrm rot="5400000">
            <a:off x="2732437" y="39656"/>
            <a:ext cx="390184" cy="388301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Elbow Connector 90"/>
          <p:cNvCxnSpPr>
            <a:stCxn id="33" idx="2"/>
            <a:endCxn id="21" idx="0"/>
          </p:cNvCxnSpPr>
          <p:nvPr/>
        </p:nvCxnSpPr>
        <p:spPr>
          <a:xfrm rot="5400000">
            <a:off x="3463769" y="770989"/>
            <a:ext cx="390183" cy="242034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Elbow Connector 92"/>
          <p:cNvCxnSpPr>
            <a:stCxn id="33" idx="2"/>
            <a:endCxn id="22" idx="0"/>
          </p:cNvCxnSpPr>
          <p:nvPr/>
        </p:nvCxnSpPr>
        <p:spPr>
          <a:xfrm rot="5400000">
            <a:off x="4201633" y="1508853"/>
            <a:ext cx="390183" cy="9446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Elbow Connector 94"/>
          <p:cNvCxnSpPr>
            <a:stCxn id="33" idx="2"/>
            <a:endCxn id="23" idx="0"/>
          </p:cNvCxnSpPr>
          <p:nvPr/>
        </p:nvCxnSpPr>
        <p:spPr>
          <a:xfrm rot="16200000" flipH="1">
            <a:off x="4939496" y="1715610"/>
            <a:ext cx="390183" cy="5311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Elbow Connector 96"/>
          <p:cNvCxnSpPr>
            <a:stCxn id="33" idx="2"/>
            <a:endCxn id="24" idx="0"/>
          </p:cNvCxnSpPr>
          <p:nvPr/>
        </p:nvCxnSpPr>
        <p:spPr>
          <a:xfrm rot="16200000" flipH="1">
            <a:off x="5677359" y="977746"/>
            <a:ext cx="390183" cy="2006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Elbow Connector 98"/>
          <p:cNvCxnSpPr>
            <a:stCxn id="33" idx="2"/>
            <a:endCxn id="25" idx="0"/>
          </p:cNvCxnSpPr>
          <p:nvPr/>
        </p:nvCxnSpPr>
        <p:spPr>
          <a:xfrm rot="16200000" flipH="1">
            <a:off x="6415223" y="239883"/>
            <a:ext cx="390183" cy="348256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Elbow Connector 100"/>
          <p:cNvCxnSpPr>
            <a:stCxn id="38" idx="3"/>
            <a:endCxn id="33" idx="1"/>
          </p:cNvCxnSpPr>
          <p:nvPr/>
        </p:nvCxnSpPr>
        <p:spPr>
          <a:xfrm flipV="1">
            <a:off x="994411" y="1643857"/>
            <a:ext cx="466343" cy="15661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Elbow Connector 103"/>
          <p:cNvCxnSpPr>
            <a:stCxn id="26" idx="2"/>
            <a:endCxn id="51" idx="0"/>
          </p:cNvCxnSpPr>
          <p:nvPr/>
        </p:nvCxnSpPr>
        <p:spPr>
          <a:xfrm rot="16200000" flipH="1">
            <a:off x="2104992" y="1776247"/>
            <a:ext cx="1648007" cy="3885946"/>
          </a:xfrm>
          <a:prstGeom prst="bentConnector3">
            <a:avLst>
              <a:gd name="adj1" fmla="val 89117"/>
            </a:avLst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Elbow Connector 110"/>
          <p:cNvCxnSpPr>
            <a:stCxn id="21" idx="2"/>
            <a:endCxn id="51" idx="0"/>
          </p:cNvCxnSpPr>
          <p:nvPr/>
        </p:nvCxnSpPr>
        <p:spPr>
          <a:xfrm rot="16200000" flipH="1">
            <a:off x="3474989" y="3146245"/>
            <a:ext cx="370676" cy="2423282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Elbow Connector 112"/>
          <p:cNvCxnSpPr>
            <a:stCxn id="22" idx="2"/>
            <a:endCxn id="51" idx="0"/>
          </p:cNvCxnSpPr>
          <p:nvPr/>
        </p:nvCxnSpPr>
        <p:spPr>
          <a:xfrm rot="16200000" flipH="1">
            <a:off x="4212853" y="3884109"/>
            <a:ext cx="370676" cy="947555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Elbow Connector 114"/>
          <p:cNvCxnSpPr>
            <a:stCxn id="23" idx="2"/>
            <a:endCxn id="51" idx="0"/>
          </p:cNvCxnSpPr>
          <p:nvPr/>
        </p:nvCxnSpPr>
        <p:spPr>
          <a:xfrm rot="5400000">
            <a:off x="4950716" y="4093800"/>
            <a:ext cx="370676" cy="528173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Elbow Connector 116"/>
          <p:cNvCxnSpPr>
            <a:stCxn id="24" idx="2"/>
            <a:endCxn id="51" idx="0"/>
          </p:cNvCxnSpPr>
          <p:nvPr/>
        </p:nvCxnSpPr>
        <p:spPr>
          <a:xfrm rot="5400000">
            <a:off x="5077868" y="2745224"/>
            <a:ext cx="1592100" cy="2003900"/>
          </a:xfrm>
          <a:prstGeom prst="bentConnector3">
            <a:avLst>
              <a:gd name="adj1" fmla="val 88337"/>
            </a:avLst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Elbow Connector 119"/>
          <p:cNvCxnSpPr>
            <a:stCxn id="25" idx="2"/>
            <a:endCxn id="51" idx="0"/>
          </p:cNvCxnSpPr>
          <p:nvPr/>
        </p:nvCxnSpPr>
        <p:spPr>
          <a:xfrm rot="5400000">
            <a:off x="6426443" y="2618073"/>
            <a:ext cx="370676" cy="3479627"/>
          </a:xfrm>
          <a:prstGeom prst="bentConnector3">
            <a:avLst/>
          </a:prstGeom>
          <a:ln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1" name="Picture 4" descr="Image result for oracle database logo"/>
          <p:cNvPicPr>
            <a:picLocks noChangeAspect="1" noChangeArrowheads="1"/>
          </p:cNvPicPr>
          <p:nvPr/>
        </p:nvPicPr>
        <p:blipFill>
          <a:blip r:embed="rId25" cstate="print">
            <a:extLst>
              <a:ext uri="{BEBA8EAE-BF5A-486C-A8C5-ECC9F3942E4B}">
                <a14:imgProps xmlns:a14="http://schemas.microsoft.com/office/drawing/2010/main">
                  <a14:imgLayer r:embed="rId26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463" y="3670556"/>
            <a:ext cx="565483" cy="187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" name="Down Arrow 121"/>
          <p:cNvSpPr/>
          <p:nvPr/>
        </p:nvSpPr>
        <p:spPr>
          <a:xfrm>
            <a:off x="1291317" y="2832620"/>
            <a:ext cx="169000" cy="3634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123" name="Picture 122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33491" y="3514297"/>
            <a:ext cx="273581" cy="182387"/>
          </a:xfrm>
          <a:prstGeom prst="rect">
            <a:avLst/>
          </a:prstGeom>
        </p:spPr>
      </p:pic>
      <p:pic>
        <p:nvPicPr>
          <p:cNvPr id="124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657" y="4023098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5" name="TextBox 124"/>
          <p:cNvSpPr txBox="1"/>
          <p:nvPr/>
        </p:nvSpPr>
        <p:spPr>
          <a:xfrm>
            <a:off x="1502825" y="3044619"/>
            <a:ext cx="171663" cy="323165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l-GR" sz="1500" dirty="0"/>
              <a:t>λ</a:t>
            </a:r>
            <a:endParaRPr lang="nl-NL" sz="1500" dirty="0"/>
          </a:p>
        </p:txBody>
      </p:sp>
      <p:pic>
        <p:nvPicPr>
          <p:cNvPr id="126" name="Picture 2" descr="Image result for oracle container cloud servic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451" y="4023098"/>
            <a:ext cx="313629" cy="31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1002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Elbow Connector 50"/>
          <p:cNvCxnSpPr>
            <a:stCxn id="7" idx="2"/>
          </p:cNvCxnSpPr>
          <p:nvPr/>
        </p:nvCxnSpPr>
        <p:spPr>
          <a:xfrm rot="5400000">
            <a:off x="2856039" y="2080375"/>
            <a:ext cx="2301880" cy="1773389"/>
          </a:xfrm>
          <a:prstGeom prst="bentConnector3">
            <a:avLst>
              <a:gd name="adj1" fmla="val 593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Elbow Connector 54"/>
          <p:cNvCxnSpPr>
            <a:stCxn id="7" idx="2"/>
          </p:cNvCxnSpPr>
          <p:nvPr/>
        </p:nvCxnSpPr>
        <p:spPr>
          <a:xfrm rot="5400000">
            <a:off x="3612400" y="2851158"/>
            <a:ext cx="2316302" cy="246243"/>
          </a:xfrm>
          <a:prstGeom prst="bentConnector3">
            <a:avLst>
              <a:gd name="adj1" fmla="val 584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/>
          <p:cNvCxnSpPr>
            <a:stCxn id="7" idx="2"/>
            <a:endCxn id="6" idx="0"/>
          </p:cNvCxnSpPr>
          <p:nvPr/>
        </p:nvCxnSpPr>
        <p:spPr>
          <a:xfrm rot="16200000" flipH="1">
            <a:off x="4377026" y="2332775"/>
            <a:ext cx="2332182" cy="1298890"/>
          </a:xfrm>
          <a:prstGeom prst="bentConnector3">
            <a:avLst>
              <a:gd name="adj1" fmla="val 586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/>
          <p:cNvCxnSpPr>
            <a:stCxn id="7" idx="2"/>
            <a:endCxn id="12" idx="0"/>
          </p:cNvCxnSpPr>
          <p:nvPr/>
        </p:nvCxnSpPr>
        <p:spPr>
          <a:xfrm rot="16200000" flipH="1">
            <a:off x="5181242" y="1528559"/>
            <a:ext cx="2332247" cy="2907386"/>
          </a:xfrm>
          <a:prstGeom prst="bentConnector3">
            <a:avLst>
              <a:gd name="adj1" fmla="val 592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7" idx="1"/>
            <a:endCxn id="8" idx="3"/>
          </p:cNvCxnSpPr>
          <p:nvPr/>
        </p:nvCxnSpPr>
        <p:spPr>
          <a:xfrm rot="10800000" flipV="1">
            <a:off x="1954077" y="1457406"/>
            <a:ext cx="1138555" cy="2286404"/>
          </a:xfrm>
          <a:prstGeom prst="bentConnector3">
            <a:avLst>
              <a:gd name="adj1" fmla="val 832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>
            <a:stCxn id="7" idx="1"/>
            <a:endCxn id="5" idx="3"/>
          </p:cNvCxnSpPr>
          <p:nvPr/>
        </p:nvCxnSpPr>
        <p:spPr>
          <a:xfrm rot="10800000" flipV="1">
            <a:off x="1648802" y="1457406"/>
            <a:ext cx="1443830" cy="1005327"/>
          </a:xfrm>
          <a:prstGeom prst="bentConnector3">
            <a:avLst>
              <a:gd name="adj1" fmla="val 8030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/>
          <p:cNvSpPr/>
          <p:nvPr/>
        </p:nvSpPr>
        <p:spPr>
          <a:xfrm>
            <a:off x="7837108" y="290828"/>
            <a:ext cx="813371" cy="143078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Monitor</a:t>
            </a:r>
            <a:endParaRPr lang="nl-NL" sz="1013" dirty="0"/>
          </a:p>
        </p:txBody>
      </p:sp>
      <p:pic>
        <p:nvPicPr>
          <p:cNvPr id="8198" name="Picture 6" descr="Image result for stethoscop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29842" y="1415930"/>
            <a:ext cx="2156716" cy="1607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…. Event-(First) Driven</a:t>
            </a:r>
            <a:endParaRPr lang="nl-NL" dirty="0"/>
          </a:p>
        </p:txBody>
      </p:sp>
      <p:sp>
        <p:nvSpPr>
          <p:cNvPr id="4" name="Rounded Rectangle 3"/>
          <p:cNvSpPr/>
          <p:nvPr/>
        </p:nvSpPr>
        <p:spPr>
          <a:xfrm>
            <a:off x="3937202" y="4148311"/>
            <a:ext cx="1352006" cy="777240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Order</a:t>
            </a:r>
            <a:endParaRPr lang="nl-NL" sz="1013" dirty="0"/>
          </a:p>
        </p:txBody>
      </p:sp>
      <p:sp>
        <p:nvSpPr>
          <p:cNvPr id="5" name="Rounded Rectangle 4"/>
          <p:cNvSpPr/>
          <p:nvPr/>
        </p:nvSpPr>
        <p:spPr>
          <a:xfrm>
            <a:off x="296795" y="1923890"/>
            <a:ext cx="1352006" cy="1077686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Products</a:t>
            </a:r>
            <a:endParaRPr lang="nl-NL" sz="1013" dirty="0"/>
          </a:p>
        </p:txBody>
      </p:sp>
      <p:sp>
        <p:nvSpPr>
          <p:cNvPr id="6" name="Rounded Rectangle 5"/>
          <p:cNvSpPr/>
          <p:nvPr/>
        </p:nvSpPr>
        <p:spPr>
          <a:xfrm>
            <a:off x="5516560" y="4148311"/>
            <a:ext cx="1352006" cy="777240"/>
          </a:xfrm>
          <a:prstGeom prst="round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Logistics</a:t>
            </a:r>
            <a:endParaRPr lang="nl-NL" sz="1013" dirty="0"/>
          </a:p>
        </p:txBody>
      </p:sp>
      <p:sp>
        <p:nvSpPr>
          <p:cNvPr id="7" name="Rounded Rectangle 6"/>
          <p:cNvSpPr/>
          <p:nvPr/>
        </p:nvSpPr>
        <p:spPr>
          <a:xfrm>
            <a:off x="3092631" y="1098683"/>
            <a:ext cx="3602083" cy="7174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Shop</a:t>
            </a:r>
            <a:endParaRPr lang="nl-NL" sz="1013" dirty="0"/>
          </a:p>
        </p:txBody>
      </p:sp>
      <p:sp>
        <p:nvSpPr>
          <p:cNvPr id="8" name="Rounded Rectangle 7"/>
          <p:cNvSpPr/>
          <p:nvPr/>
        </p:nvSpPr>
        <p:spPr>
          <a:xfrm>
            <a:off x="602071" y="3355190"/>
            <a:ext cx="1352006" cy="77724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Customers</a:t>
            </a:r>
            <a:endParaRPr lang="nl-NL" sz="1013" dirty="0"/>
          </a:p>
        </p:txBody>
      </p:sp>
      <p:sp>
        <p:nvSpPr>
          <p:cNvPr id="9" name="Rounded Rectangle 8"/>
          <p:cNvSpPr/>
          <p:nvPr/>
        </p:nvSpPr>
        <p:spPr>
          <a:xfrm>
            <a:off x="2357845" y="4148311"/>
            <a:ext cx="1352006" cy="77724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Loyalty Program</a:t>
            </a:r>
            <a:endParaRPr lang="nl-NL" sz="1013" dirty="0"/>
          </a:p>
        </p:txBody>
      </p:sp>
      <p:sp>
        <p:nvSpPr>
          <p:cNvPr id="12" name="Rounded Rectangle 11"/>
          <p:cNvSpPr/>
          <p:nvPr/>
        </p:nvSpPr>
        <p:spPr>
          <a:xfrm>
            <a:off x="7125056" y="4148375"/>
            <a:ext cx="1352006" cy="77724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Finance</a:t>
            </a:r>
            <a:endParaRPr lang="nl-NL" sz="1013" dirty="0"/>
          </a:p>
        </p:txBody>
      </p:sp>
      <p:sp>
        <p:nvSpPr>
          <p:cNvPr id="13" name="Rounded Rectangle 12"/>
          <p:cNvSpPr/>
          <p:nvPr/>
        </p:nvSpPr>
        <p:spPr>
          <a:xfrm>
            <a:off x="2324804" y="2338728"/>
            <a:ext cx="5138315" cy="662848"/>
          </a:xfrm>
          <a:prstGeom prst="round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</a:t>
            </a:r>
            <a:r>
              <a:rPr lang="en-US" sz="1013" dirty="0" smtClean="0"/>
              <a:t>Hub</a:t>
            </a:r>
            <a:endParaRPr lang="en-US" sz="1013" dirty="0"/>
          </a:p>
          <a:p>
            <a:pPr algn="ctr"/>
            <a:endParaRPr lang="en-US" sz="1013" dirty="0"/>
          </a:p>
          <a:p>
            <a:pPr algn="ctr"/>
            <a:endParaRPr lang="nl-NL" sz="1013" dirty="0"/>
          </a:p>
        </p:txBody>
      </p:sp>
      <p:sp>
        <p:nvSpPr>
          <p:cNvPr id="11" name="Rounded Rectangle 10"/>
          <p:cNvSpPr/>
          <p:nvPr/>
        </p:nvSpPr>
        <p:spPr>
          <a:xfrm>
            <a:off x="2494139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X</a:t>
            </a:r>
            <a:endParaRPr lang="nl-NL" sz="1013" dirty="0"/>
          </a:p>
        </p:txBody>
      </p:sp>
      <p:sp>
        <p:nvSpPr>
          <p:cNvPr id="14" name="Rounded Rectangle 13"/>
          <p:cNvSpPr/>
          <p:nvPr/>
        </p:nvSpPr>
        <p:spPr>
          <a:xfrm>
            <a:off x="3813713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Y</a:t>
            </a:r>
            <a:endParaRPr lang="nl-NL" sz="1013" dirty="0"/>
          </a:p>
        </p:txBody>
      </p:sp>
      <p:sp>
        <p:nvSpPr>
          <p:cNvPr id="15" name="Rounded Rectangle 14"/>
          <p:cNvSpPr/>
          <p:nvPr/>
        </p:nvSpPr>
        <p:spPr>
          <a:xfrm>
            <a:off x="5133287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Z</a:t>
            </a:r>
            <a:endParaRPr lang="nl-NL" sz="1013" dirty="0"/>
          </a:p>
        </p:txBody>
      </p:sp>
      <p:sp>
        <p:nvSpPr>
          <p:cNvPr id="16" name="Rounded Rectangle 15"/>
          <p:cNvSpPr/>
          <p:nvPr/>
        </p:nvSpPr>
        <p:spPr>
          <a:xfrm>
            <a:off x="6452860" y="2631665"/>
            <a:ext cx="833717" cy="257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Topic Q</a:t>
            </a:r>
            <a:endParaRPr lang="nl-NL" sz="1013" dirty="0"/>
          </a:p>
        </p:txBody>
      </p:sp>
      <p:sp>
        <p:nvSpPr>
          <p:cNvPr id="20" name="Oval Callout 19"/>
          <p:cNvSpPr/>
          <p:nvPr/>
        </p:nvSpPr>
        <p:spPr>
          <a:xfrm>
            <a:off x="7618853" y="3250503"/>
            <a:ext cx="1275549" cy="542139"/>
          </a:xfrm>
          <a:prstGeom prst="wedgeEllipseCallout">
            <a:avLst>
              <a:gd name="adj1" fmla="val -16204"/>
              <a:gd name="adj2" fmla="val 1423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1" name="Lightning Bolt 20"/>
          <p:cNvSpPr/>
          <p:nvPr/>
        </p:nvSpPr>
        <p:spPr>
          <a:xfrm>
            <a:off x="7503303" y="3251356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TextBox 21"/>
          <p:cNvSpPr txBox="1"/>
          <p:nvPr/>
        </p:nvSpPr>
        <p:spPr>
          <a:xfrm>
            <a:off x="7665464" y="3266082"/>
            <a:ext cx="120609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Payment </a:t>
            </a:r>
            <a:br>
              <a:rPr lang="en-US" sz="900" dirty="0"/>
            </a:br>
            <a:r>
              <a:rPr lang="en-US" sz="900" dirty="0"/>
              <a:t>Received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Customer Frozen</a:t>
            </a:r>
          </a:p>
        </p:txBody>
      </p:sp>
      <p:sp>
        <p:nvSpPr>
          <p:cNvPr id="23" name="Oval Callout 22"/>
          <p:cNvSpPr/>
          <p:nvPr/>
        </p:nvSpPr>
        <p:spPr>
          <a:xfrm>
            <a:off x="5519154" y="3527036"/>
            <a:ext cx="1275549" cy="465845"/>
          </a:xfrm>
          <a:prstGeom prst="wedgeEllipseCallout">
            <a:avLst>
              <a:gd name="adj1" fmla="val -31309"/>
              <a:gd name="adj2" fmla="val 11157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Lightning Bolt 23"/>
          <p:cNvSpPr/>
          <p:nvPr/>
        </p:nvSpPr>
        <p:spPr>
          <a:xfrm>
            <a:off x="5410232" y="3371071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TextBox 24"/>
          <p:cNvSpPr txBox="1"/>
          <p:nvPr/>
        </p:nvSpPr>
        <p:spPr>
          <a:xfrm>
            <a:off x="5674033" y="3519998"/>
            <a:ext cx="1002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Product Stock </a:t>
            </a:r>
            <a:br>
              <a:rPr lang="en-US" sz="800" dirty="0"/>
            </a:br>
            <a:r>
              <a:rPr lang="en-US" sz="800" dirty="0"/>
              <a:t>Update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Shipping News</a:t>
            </a:r>
            <a:endParaRPr lang="nl-NL" sz="800" dirty="0"/>
          </a:p>
        </p:txBody>
      </p:sp>
      <p:sp>
        <p:nvSpPr>
          <p:cNvPr id="26" name="Oval Callout 25"/>
          <p:cNvSpPr/>
          <p:nvPr/>
        </p:nvSpPr>
        <p:spPr>
          <a:xfrm>
            <a:off x="3857130" y="3524175"/>
            <a:ext cx="1275549" cy="465845"/>
          </a:xfrm>
          <a:prstGeom prst="wedgeEllipseCallout">
            <a:avLst>
              <a:gd name="adj1" fmla="val 1371"/>
              <a:gd name="adj2" fmla="val 12167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Lightning Bolt 26"/>
          <p:cNvSpPr/>
          <p:nvPr/>
        </p:nvSpPr>
        <p:spPr>
          <a:xfrm>
            <a:off x="3813526" y="3368210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8" name="TextBox 27"/>
          <p:cNvSpPr txBox="1"/>
          <p:nvPr/>
        </p:nvSpPr>
        <p:spPr>
          <a:xfrm>
            <a:off x="3921852" y="3565515"/>
            <a:ext cx="115480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Create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Order Cancelled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endParaRPr lang="nl-NL" sz="900" dirty="0"/>
          </a:p>
        </p:txBody>
      </p:sp>
      <p:sp>
        <p:nvSpPr>
          <p:cNvPr id="29" name="Oval Callout 28"/>
          <p:cNvSpPr/>
          <p:nvPr/>
        </p:nvSpPr>
        <p:spPr>
          <a:xfrm>
            <a:off x="2325741" y="3521314"/>
            <a:ext cx="1275549" cy="465845"/>
          </a:xfrm>
          <a:prstGeom prst="wedgeEllipseCallout">
            <a:avLst>
              <a:gd name="adj1" fmla="val 2953"/>
              <a:gd name="adj2" fmla="val 126006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Lightning Bolt 29"/>
          <p:cNvSpPr/>
          <p:nvPr/>
        </p:nvSpPr>
        <p:spPr>
          <a:xfrm>
            <a:off x="2216819" y="3365349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TextBox 30"/>
          <p:cNvSpPr txBox="1"/>
          <p:nvPr/>
        </p:nvSpPr>
        <p:spPr>
          <a:xfrm>
            <a:off x="2472621" y="3548362"/>
            <a:ext cx="114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Loyalty </a:t>
            </a:r>
            <a:br>
              <a:rPr lang="en-US" sz="800" dirty="0"/>
            </a:br>
            <a:r>
              <a:rPr lang="en-US" sz="800" dirty="0"/>
              <a:t>Status Change</a:t>
            </a:r>
            <a:endParaRPr lang="nl-NL" sz="800" dirty="0"/>
          </a:p>
        </p:txBody>
      </p:sp>
      <p:sp>
        <p:nvSpPr>
          <p:cNvPr id="35" name="Oval Callout 34"/>
          <p:cNvSpPr/>
          <p:nvPr/>
        </p:nvSpPr>
        <p:spPr>
          <a:xfrm>
            <a:off x="1271994" y="1098683"/>
            <a:ext cx="1314452" cy="628592"/>
          </a:xfrm>
          <a:prstGeom prst="wedgeEllipseCallout">
            <a:avLst>
              <a:gd name="adj1" fmla="val -43232"/>
              <a:gd name="adj2" fmla="val 116288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6" name="Lightning Bolt 35"/>
          <p:cNvSpPr/>
          <p:nvPr/>
        </p:nvSpPr>
        <p:spPr>
          <a:xfrm>
            <a:off x="1110629" y="1046160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TextBox 36"/>
          <p:cNvSpPr txBox="1"/>
          <p:nvPr/>
        </p:nvSpPr>
        <p:spPr>
          <a:xfrm>
            <a:off x="1360093" y="1158917"/>
            <a:ext cx="1180451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Product Update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900" dirty="0"/>
              <a:t>Product added </a:t>
            </a:r>
            <a:br>
              <a:rPr lang="en-US" sz="900" dirty="0"/>
            </a:br>
            <a:r>
              <a:rPr lang="en-US" sz="900" dirty="0"/>
              <a:t>to Shopping Cart</a:t>
            </a:r>
          </a:p>
        </p:txBody>
      </p:sp>
      <p:sp>
        <p:nvSpPr>
          <p:cNvPr id="38" name="Oval Callout 37"/>
          <p:cNvSpPr/>
          <p:nvPr/>
        </p:nvSpPr>
        <p:spPr>
          <a:xfrm>
            <a:off x="219796" y="3122268"/>
            <a:ext cx="1828392" cy="465845"/>
          </a:xfrm>
          <a:prstGeom prst="wedgeEllipseCallout">
            <a:avLst>
              <a:gd name="adj1" fmla="val 13599"/>
              <a:gd name="adj2" fmla="val 8405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9" name="Lightning Bolt 38"/>
          <p:cNvSpPr/>
          <p:nvPr/>
        </p:nvSpPr>
        <p:spPr>
          <a:xfrm>
            <a:off x="27536" y="2994496"/>
            <a:ext cx="322730" cy="388888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TextBox 39"/>
          <p:cNvSpPr txBox="1"/>
          <p:nvPr/>
        </p:nvSpPr>
        <p:spPr>
          <a:xfrm>
            <a:off x="348693" y="3128697"/>
            <a:ext cx="1529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New Customer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Profile Changed</a:t>
            </a:r>
          </a:p>
          <a:p>
            <a:pPr marL="128588" indent="-128588">
              <a:buFont typeface="Arial" panose="020B0604020202020204" pitchFamily="34" charset="0"/>
              <a:buChar char="•"/>
            </a:pPr>
            <a:r>
              <a:rPr lang="en-US" sz="800" dirty="0"/>
              <a:t>Customer Sign In</a:t>
            </a:r>
            <a:endParaRPr lang="nl-NL" sz="800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7341" y="320987"/>
            <a:ext cx="199441" cy="254287"/>
          </a:xfrm>
          <a:prstGeom prst="rect">
            <a:avLst/>
          </a:prstGeom>
        </p:spPr>
      </p:pic>
      <p:pic>
        <p:nvPicPr>
          <p:cNvPr id="44" name="Picture 12" descr="Image result for logo elastic index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8200" y="575274"/>
            <a:ext cx="639398" cy="195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4917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319980"/>
            <a:ext cx="7703999" cy="1703959"/>
          </a:xfrm>
        </p:spPr>
        <p:txBody>
          <a:bodyPr/>
          <a:lstStyle/>
          <a:p>
            <a:pPr algn="ctr"/>
            <a:r>
              <a:rPr lang="en-US" sz="8800" dirty="0" smtClean="0"/>
              <a:t>How?</a:t>
            </a:r>
            <a:br>
              <a:rPr lang="en-US" sz="8800" dirty="0" smtClean="0"/>
            </a:br>
            <a:r>
              <a:rPr lang="en-US" sz="8000" dirty="0" smtClean="0"/>
              <a:t>Run &amp; Operate</a:t>
            </a:r>
            <a:endParaRPr lang="nl-NL" sz="8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145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implement </a:t>
            </a:r>
            <a:r>
              <a:rPr lang="en-US" dirty="0" err="1" smtClean="0"/>
              <a:t>microservices</a:t>
            </a:r>
            <a:r>
              <a:rPr lang="en-US" dirty="0" smtClean="0"/>
              <a:t>?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how we make the containers horizontally scalable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Introduction to the Oracle Cloud Microservices Platform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</a:t>
            </a:fld>
            <a:endParaRPr lang="nl-NL" noProof="0" dirty="0"/>
          </a:p>
        </p:txBody>
      </p:sp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0406" y="1426703"/>
            <a:ext cx="3289297" cy="328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288233" y="2196601"/>
            <a:ext cx="4339532" cy="2082115"/>
          </a:xfrm>
          <a:prstGeom prst="wedgeEllipseCallout">
            <a:avLst>
              <a:gd name="adj1" fmla="val 42491"/>
              <a:gd name="adj2" fmla="val -77761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latin typeface="MV Boli" panose="02000500030200090000" pitchFamily="2" charset="0"/>
                <a:cs typeface="MV Boli" panose="02000500030200090000" pitchFamily="2" charset="0"/>
              </a:rPr>
              <a:t>How do we get from a Monolith to </a:t>
            </a:r>
            <a:r>
              <a:rPr lang="en-US" sz="2800" dirty="0" err="1" smtClean="0">
                <a:latin typeface="MV Boli" panose="02000500030200090000" pitchFamily="2" charset="0"/>
                <a:cs typeface="MV Boli" panose="02000500030200090000" pitchFamily="2" charset="0"/>
              </a:rPr>
              <a:t>Microservices</a:t>
            </a:r>
            <a:r>
              <a:rPr lang="en-US" sz="2800" dirty="0" smtClean="0">
                <a:latin typeface="MV Boli" panose="02000500030200090000" pitchFamily="2" charset="0"/>
                <a:cs typeface="MV Boli" panose="02000500030200090000" pitchFamily="2" charset="0"/>
              </a:rPr>
              <a:t>?</a:t>
            </a:r>
            <a:endParaRPr lang="nl-NL" sz="2800" dirty="0">
              <a:latin typeface="MV Boli" panose="02000500030200090000" pitchFamily="2" charset="0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790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&amp; Operate </a:t>
            </a:r>
            <a:r>
              <a:rPr lang="en-US" dirty="0" err="1" smtClean="0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Rapid rollout</a:t>
            </a:r>
          </a:p>
          <a:p>
            <a:pPr lvl="2"/>
            <a:r>
              <a:rPr lang="en-US" dirty="0" smtClean="0"/>
              <a:t>Including scale out &amp; recover</a:t>
            </a:r>
          </a:p>
          <a:p>
            <a:pPr lvl="1"/>
            <a:r>
              <a:rPr lang="en-US" dirty="0" smtClean="0"/>
              <a:t>Non breaking upgrade &amp; rollback</a:t>
            </a:r>
            <a:br>
              <a:rPr lang="en-US" dirty="0" smtClean="0"/>
            </a:br>
            <a:r>
              <a:rPr lang="en-US" dirty="0" smtClean="0"/>
              <a:t>strategies (e.g. canary release)</a:t>
            </a:r>
          </a:p>
          <a:p>
            <a:pPr lvl="1"/>
            <a:r>
              <a:rPr lang="en-US" dirty="0" smtClean="0"/>
              <a:t>Agile infrastructure</a:t>
            </a:r>
          </a:p>
          <a:p>
            <a:pPr lvl="2"/>
            <a:r>
              <a:rPr lang="en-US" dirty="0" smtClean="0"/>
              <a:t>Relocate, independent of</a:t>
            </a:r>
            <a:br>
              <a:rPr lang="en-US" dirty="0" smtClean="0"/>
            </a:br>
            <a:r>
              <a:rPr lang="en-US" dirty="0" smtClean="0"/>
              <a:t>infra specifics</a:t>
            </a:r>
          </a:p>
          <a:p>
            <a:pPr lvl="1"/>
            <a:r>
              <a:rPr lang="en-US" dirty="0" smtClean="0"/>
              <a:t>Health management</a:t>
            </a:r>
          </a:p>
          <a:p>
            <a:pPr lvl="2"/>
            <a:r>
              <a:rPr lang="en-US" dirty="0" smtClean="0"/>
              <a:t>Monitor and safeguard SLA requirements on response time, success and availability</a:t>
            </a:r>
          </a:p>
          <a:p>
            <a:pPr lvl="1"/>
            <a:r>
              <a:rPr lang="en-US" dirty="0" smtClean="0"/>
              <a:t>Scale elastically </a:t>
            </a:r>
          </a:p>
          <a:p>
            <a:pPr lvl="1"/>
            <a:r>
              <a:rPr lang="en-US" dirty="0" smtClean="0"/>
              <a:t>TCO management</a:t>
            </a:r>
          </a:p>
          <a:p>
            <a:pPr lvl="1"/>
            <a:r>
              <a:rPr lang="en-US" dirty="0" smtClean="0"/>
              <a:t>DevOps: one team creates and runs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grpSp>
        <p:nvGrpSpPr>
          <p:cNvPr id="6" name="Group 5"/>
          <p:cNvGrpSpPr/>
          <p:nvPr/>
        </p:nvGrpSpPr>
        <p:grpSpPr>
          <a:xfrm>
            <a:off x="4192395" y="792000"/>
            <a:ext cx="4743622" cy="1320424"/>
            <a:chOff x="-107973" y="1987274"/>
            <a:chExt cx="9313871" cy="2230307"/>
          </a:xfrm>
        </p:grpSpPr>
        <p:sp>
          <p:nvSpPr>
            <p:cNvPr id="7" name="Oval 6"/>
            <p:cNvSpPr/>
            <p:nvPr/>
          </p:nvSpPr>
          <p:spPr>
            <a:xfrm>
              <a:off x="5574500" y="1994628"/>
              <a:ext cx="1752600" cy="1503217"/>
            </a:xfrm>
            <a:prstGeom prst="ellips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8" name="Oval 7"/>
            <p:cNvSpPr/>
            <p:nvPr/>
          </p:nvSpPr>
          <p:spPr>
            <a:xfrm>
              <a:off x="7453298" y="1987274"/>
              <a:ext cx="1752600" cy="1503217"/>
            </a:xfrm>
            <a:prstGeom prst="ellipse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9" name="Oval 8"/>
            <p:cNvSpPr/>
            <p:nvPr/>
          </p:nvSpPr>
          <p:spPr>
            <a:xfrm>
              <a:off x="1770826" y="2016531"/>
              <a:ext cx="1752600" cy="1503217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0" name="Oval 9"/>
            <p:cNvSpPr/>
            <p:nvPr/>
          </p:nvSpPr>
          <p:spPr>
            <a:xfrm>
              <a:off x="-107973" y="2039713"/>
              <a:ext cx="1752600" cy="1503217"/>
            </a:xfrm>
            <a:prstGeom prst="ellips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1" name="Oval 10"/>
            <p:cNvSpPr/>
            <p:nvPr/>
          </p:nvSpPr>
          <p:spPr>
            <a:xfrm>
              <a:off x="3695699" y="2001982"/>
              <a:ext cx="1752600" cy="1503217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50605" y="3331535"/>
              <a:ext cx="7924800" cy="886046"/>
            </a:xfrm>
            <a:prstGeom prst="rect">
              <a:avLst/>
            </a:prstGeom>
            <a:gradFill>
              <a:gsLst>
                <a:gs pos="0">
                  <a:schemeClr val="accent1">
                    <a:tint val="100000"/>
                    <a:shade val="100000"/>
                    <a:satMod val="130000"/>
                    <a:alpha val="6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63000"/>
                  </a:schemeClr>
                </a:gs>
              </a:gsLst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7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901343" y="3816074"/>
              <a:ext cx="5108889" cy="3379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00" dirty="0"/>
                <a:t>Generic Infrastructure Platform for running DevOps Products</a:t>
              </a:r>
              <a:endParaRPr lang="nl-NL" sz="700" dirty="0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4472889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438518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04148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69777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35407" y="921670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48675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elephant in the room…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6" name="Picture 8" descr="Image result for docker hub 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04" y="1549593"/>
            <a:ext cx="8658949" cy="2552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79872" y="385749"/>
            <a:ext cx="1025922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800" b="1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whale    </a:t>
            </a:r>
            <a:endParaRPr lang="nl-NL" sz="1800" b="1" dirty="0" err="1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2184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 vehicle for:</a:t>
            </a:r>
          </a:p>
          <a:p>
            <a:pPr lvl="1"/>
            <a:r>
              <a:rPr lang="en-US" dirty="0" smtClean="0"/>
              <a:t>Encapsulate</a:t>
            </a:r>
          </a:p>
          <a:p>
            <a:pPr lvl="1"/>
            <a:r>
              <a:rPr lang="en-US" dirty="0" smtClean="0"/>
              <a:t>Build</a:t>
            </a:r>
          </a:p>
          <a:p>
            <a:pPr lvl="1"/>
            <a:r>
              <a:rPr lang="en-US" dirty="0" smtClean="0"/>
              <a:t>Share &amp; Ship</a:t>
            </a:r>
          </a:p>
          <a:p>
            <a:pPr lvl="1"/>
            <a:r>
              <a:rPr lang="en-US" dirty="0" smtClean="0"/>
              <a:t>Automated Tests</a:t>
            </a:r>
          </a:p>
          <a:p>
            <a:pPr lvl="1"/>
            <a:r>
              <a:rPr lang="en-US" dirty="0" smtClean="0"/>
              <a:t>Deploy</a:t>
            </a:r>
          </a:p>
          <a:p>
            <a:pPr lvl="1"/>
            <a:r>
              <a:rPr lang="en-US" dirty="0" smtClean="0"/>
              <a:t>Run</a:t>
            </a:r>
          </a:p>
          <a:p>
            <a:pPr lvl="1"/>
            <a:r>
              <a:rPr lang="en-US" dirty="0" smtClean="0"/>
              <a:t>Scale</a:t>
            </a:r>
          </a:p>
          <a:p>
            <a:pPr lvl="1"/>
            <a:r>
              <a:rPr lang="en-US" dirty="0" smtClean="0"/>
              <a:t>Relocate</a:t>
            </a:r>
          </a:p>
          <a:p>
            <a:pPr lvl="1"/>
            <a:r>
              <a:rPr lang="en-US" dirty="0" smtClean="0"/>
              <a:t>Standardize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917" y="2317929"/>
            <a:ext cx="3793264" cy="23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46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6" y="2794655"/>
            <a:ext cx="3351070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534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46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/>
          <p:cNvCxnSpPr/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66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8352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674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an 2"/>
          <p:cNvSpPr/>
          <p:nvPr/>
        </p:nvSpPr>
        <p:spPr>
          <a:xfrm>
            <a:off x="2410815" y="3469387"/>
            <a:ext cx="386393" cy="2450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5005534" y="2569459"/>
            <a:ext cx="755227" cy="444584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loud 18"/>
          <p:cNvSpPr/>
          <p:nvPr/>
        </p:nvSpPr>
        <p:spPr>
          <a:xfrm>
            <a:off x="2692920" y="4491880"/>
            <a:ext cx="1301378" cy="50288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Storage</a:t>
            </a:r>
            <a:endParaRPr lang="nl-NL" dirty="0"/>
          </a:p>
        </p:txBody>
      </p:sp>
      <p:cxnSp>
        <p:nvCxnSpPr>
          <p:cNvPr id="25" name="Elbow Connector 24"/>
          <p:cNvCxnSpPr>
            <a:stCxn id="3" idx="3"/>
            <a:endCxn id="19" idx="3"/>
          </p:cNvCxnSpPr>
          <p:nvPr/>
        </p:nvCxnSpPr>
        <p:spPr>
          <a:xfrm rot="16200000" flipH="1">
            <a:off x="2570691" y="3747714"/>
            <a:ext cx="806239" cy="739597"/>
          </a:xfrm>
          <a:prstGeom prst="bentConnector3">
            <a:avLst>
              <a:gd name="adj1" fmla="val 73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4617550" y="4421417"/>
            <a:ext cx="775968" cy="4531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SAN</a:t>
            </a:r>
            <a:endParaRPr lang="nl-NL" dirty="0"/>
          </a:p>
        </p:txBody>
      </p:sp>
      <p:cxnSp>
        <p:nvCxnSpPr>
          <p:cNvPr id="29" name="Elbow Connector 28"/>
          <p:cNvCxnSpPr>
            <a:stCxn id="22" idx="3"/>
            <a:endCxn id="27" idx="0"/>
          </p:cNvCxnSpPr>
          <p:nvPr/>
        </p:nvCxnSpPr>
        <p:spPr>
          <a:xfrm rot="5400000">
            <a:off x="4518976" y="3557245"/>
            <a:ext cx="1407374" cy="320971"/>
          </a:xfrm>
          <a:prstGeom prst="bentConnector3">
            <a:avLst>
              <a:gd name="adj1" fmla="val 8424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Down Arrow 19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50083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5" idx="1"/>
            <a:endCxn id="6" idx="3"/>
          </p:cNvCxnSpPr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Freeform 15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Can 2"/>
          <p:cNvSpPr/>
          <p:nvPr/>
        </p:nvSpPr>
        <p:spPr>
          <a:xfrm>
            <a:off x="2410815" y="3469387"/>
            <a:ext cx="386393" cy="24500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5005534" y="2569459"/>
            <a:ext cx="755227" cy="444584"/>
          </a:xfrm>
          <a:prstGeom prst="can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loud 18"/>
          <p:cNvSpPr/>
          <p:nvPr/>
        </p:nvSpPr>
        <p:spPr>
          <a:xfrm>
            <a:off x="2692920" y="4491880"/>
            <a:ext cx="1301378" cy="50288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Cloud Storage</a:t>
            </a:r>
            <a:endParaRPr lang="nl-NL" dirty="0"/>
          </a:p>
        </p:txBody>
      </p:sp>
      <p:cxnSp>
        <p:nvCxnSpPr>
          <p:cNvPr id="25" name="Elbow Connector 24"/>
          <p:cNvCxnSpPr>
            <a:stCxn id="3" idx="3"/>
            <a:endCxn id="19" idx="3"/>
          </p:cNvCxnSpPr>
          <p:nvPr/>
        </p:nvCxnSpPr>
        <p:spPr>
          <a:xfrm rot="16200000" flipH="1">
            <a:off x="2570691" y="3747714"/>
            <a:ext cx="806239" cy="739597"/>
          </a:xfrm>
          <a:prstGeom prst="bentConnector3">
            <a:avLst>
              <a:gd name="adj1" fmla="val 737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ube 26"/>
          <p:cNvSpPr/>
          <p:nvPr/>
        </p:nvSpPr>
        <p:spPr>
          <a:xfrm>
            <a:off x="4617550" y="4421417"/>
            <a:ext cx="775968" cy="45314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SAN</a:t>
            </a:r>
            <a:endParaRPr lang="nl-NL" dirty="0"/>
          </a:p>
        </p:txBody>
      </p:sp>
      <p:cxnSp>
        <p:nvCxnSpPr>
          <p:cNvPr id="29" name="Elbow Connector 28"/>
          <p:cNvCxnSpPr>
            <a:stCxn id="22" idx="3"/>
            <a:endCxn id="27" idx="0"/>
          </p:cNvCxnSpPr>
          <p:nvPr/>
        </p:nvCxnSpPr>
        <p:spPr>
          <a:xfrm rot="5400000">
            <a:off x="4518976" y="3557245"/>
            <a:ext cx="1407374" cy="320971"/>
          </a:xfrm>
          <a:prstGeom prst="bentConnector3">
            <a:avLst>
              <a:gd name="adj1" fmla="val 84249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070344" y="304709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ectangular Callout 23"/>
          <p:cNvSpPr/>
          <p:nvPr/>
        </p:nvSpPr>
        <p:spPr>
          <a:xfrm>
            <a:off x="334272" y="2261308"/>
            <a:ext cx="1218081" cy="453043"/>
          </a:xfrm>
          <a:prstGeom prst="wedgeRectCallout">
            <a:avLst>
              <a:gd name="adj1" fmla="val 22230"/>
              <a:gd name="adj2" fmla="val 1266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Configuration Map</a:t>
            </a:r>
            <a:endParaRPr lang="nl-NL" dirty="0"/>
          </a:p>
        </p:txBody>
      </p:sp>
      <p:sp>
        <p:nvSpPr>
          <p:cNvPr id="28" name="Rectangular Callout 27"/>
          <p:cNvSpPr/>
          <p:nvPr/>
        </p:nvSpPr>
        <p:spPr>
          <a:xfrm>
            <a:off x="6254968" y="2074939"/>
            <a:ext cx="1218081" cy="453043"/>
          </a:xfrm>
          <a:prstGeom prst="wedgeRectCallout">
            <a:avLst>
              <a:gd name="adj1" fmla="val -35381"/>
              <a:gd name="adj2" fmla="val 187669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Configuration Map</a:t>
            </a:r>
            <a:endParaRPr lang="nl-NL" dirty="0"/>
          </a:p>
        </p:txBody>
      </p:sp>
      <p:sp>
        <p:nvSpPr>
          <p:cNvPr id="30" name="Cube 29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Down Arrow 30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8885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720001" y="1637070"/>
            <a:ext cx="7703999" cy="1703959"/>
          </a:xfrm>
        </p:spPr>
        <p:txBody>
          <a:bodyPr/>
          <a:lstStyle/>
          <a:p>
            <a:pPr algn="ctr"/>
            <a:r>
              <a:rPr lang="en-US" sz="8800" dirty="0" smtClean="0"/>
              <a:t>Why?</a:t>
            </a:r>
            <a:br>
              <a:rPr lang="en-US" sz="8800" dirty="0" smtClean="0"/>
            </a:br>
            <a:r>
              <a:rPr lang="en-US" sz="2800" dirty="0" smtClean="0"/>
              <a:t>What?</a:t>
            </a:r>
            <a:br>
              <a:rPr lang="en-US" sz="2800" dirty="0" smtClean="0"/>
            </a:br>
            <a:r>
              <a:rPr lang="en-US" sz="2800" dirty="0" smtClean="0"/>
              <a:t>How?</a:t>
            </a:r>
            <a:endParaRPr lang="nl-NL" sz="8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2396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89123" y="3164230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/>
          <p:cNvCxnSpPr>
            <a:stCxn id="15" idx="1"/>
            <a:endCxn id="11" idx="3"/>
          </p:cNvCxnSpPr>
          <p:nvPr/>
        </p:nvCxnSpPr>
        <p:spPr>
          <a:xfrm flipH="1" flipV="1">
            <a:off x="4855662" y="2977306"/>
            <a:ext cx="905099" cy="549274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294308" y="3185585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682201" y="3148924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Image result for death 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0084" y="2951718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Freeform 21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Freeform 23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25" name="Straight Arrow Connector 24"/>
          <p:cNvCxnSpPr/>
          <p:nvPr/>
        </p:nvCxnSpPr>
        <p:spPr>
          <a:xfrm flipH="1" flipV="1">
            <a:off x="2309566" y="3409238"/>
            <a:ext cx="3451195" cy="117342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/>
          <p:cNvSpPr/>
          <p:nvPr/>
        </p:nvSpPr>
        <p:spPr>
          <a:xfrm>
            <a:off x="1651274" y="300877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Cube 27"/>
          <p:cNvSpPr/>
          <p:nvPr/>
        </p:nvSpPr>
        <p:spPr>
          <a:xfrm>
            <a:off x="4422300" y="2131820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391365" y="3068709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3826645" y="2586775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Down Arrow 30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8905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be 6"/>
          <p:cNvSpPr/>
          <p:nvPr/>
        </p:nvSpPr>
        <p:spPr>
          <a:xfrm>
            <a:off x="1136372" y="3563744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25" name="Cube 24"/>
          <p:cNvSpPr/>
          <p:nvPr/>
        </p:nvSpPr>
        <p:spPr>
          <a:xfrm>
            <a:off x="1134369" y="3556653"/>
            <a:ext cx="1545265" cy="1353879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reeform 11"/>
          <p:cNvSpPr/>
          <p:nvPr/>
        </p:nvSpPr>
        <p:spPr>
          <a:xfrm>
            <a:off x="2078780" y="934135"/>
            <a:ext cx="901427" cy="2249819"/>
          </a:xfrm>
          <a:custGeom>
            <a:avLst/>
            <a:gdLst>
              <a:gd name="connsiteX0" fmla="*/ 822302 w 901427"/>
              <a:gd name="connsiteY0" fmla="*/ 0 h 2249819"/>
              <a:gd name="connsiteX1" fmla="*/ 822302 w 901427"/>
              <a:gd name="connsiteY1" fmla="*/ 1217007 h 2249819"/>
              <a:gd name="connsiteX2" fmla="*/ 0 w 901427"/>
              <a:gd name="connsiteY2" fmla="*/ 2249819 h 2249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427" h="2249819">
                <a:moveTo>
                  <a:pt x="822302" y="0"/>
                </a:moveTo>
                <a:cubicBezTo>
                  <a:pt x="890827" y="421018"/>
                  <a:pt x="959352" y="842037"/>
                  <a:pt x="822302" y="1217007"/>
                </a:cubicBezTo>
                <a:cubicBezTo>
                  <a:pt x="685252" y="1591977"/>
                  <a:pt x="342626" y="1920898"/>
                  <a:pt x="0" y="224981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1682201" y="3148924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mage result for death hea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77" y="4275556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83207" y="2790453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Freeform 2"/>
          <p:cNvSpPr/>
          <p:nvPr/>
        </p:nvSpPr>
        <p:spPr>
          <a:xfrm>
            <a:off x="2913321" y="964019"/>
            <a:ext cx="3912781" cy="2327978"/>
          </a:xfrm>
          <a:custGeom>
            <a:avLst/>
            <a:gdLst>
              <a:gd name="connsiteX0" fmla="*/ 0 w 3912781"/>
              <a:gd name="connsiteY0" fmla="*/ 0 h 2327978"/>
              <a:gd name="connsiteX1" fmla="*/ 120502 w 3912781"/>
              <a:gd name="connsiteY1" fmla="*/ 1786269 h 2327978"/>
              <a:gd name="connsiteX2" fmla="*/ 673395 w 3912781"/>
              <a:gd name="connsiteY2" fmla="*/ 2324986 h 2327978"/>
              <a:gd name="connsiteX3" fmla="*/ 2977116 w 3912781"/>
              <a:gd name="connsiteY3" fmla="*/ 2006009 h 2327978"/>
              <a:gd name="connsiteX4" fmla="*/ 3912781 w 3912781"/>
              <a:gd name="connsiteY4" fmla="*/ 2055628 h 23279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12781" h="2327978">
                <a:moveTo>
                  <a:pt x="0" y="0"/>
                </a:moveTo>
                <a:cubicBezTo>
                  <a:pt x="4135" y="699385"/>
                  <a:pt x="8270" y="1398771"/>
                  <a:pt x="120502" y="1786269"/>
                </a:cubicBezTo>
                <a:cubicBezTo>
                  <a:pt x="232734" y="2173767"/>
                  <a:pt x="197293" y="2288363"/>
                  <a:pt x="673395" y="2324986"/>
                </a:cubicBezTo>
                <a:cubicBezTo>
                  <a:pt x="1149497" y="2361609"/>
                  <a:pt x="2437218" y="2050902"/>
                  <a:pt x="2977116" y="2006009"/>
                </a:cubicBezTo>
                <a:cubicBezTo>
                  <a:pt x="3517014" y="1961116"/>
                  <a:pt x="3714897" y="2008372"/>
                  <a:pt x="3912781" y="205562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1651274" y="3008776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6298106" y="3150192"/>
            <a:ext cx="241005" cy="191042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4422300" y="2131820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453598" y="3231681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3826645" y="2586775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445488" y="2831743"/>
            <a:ext cx="241005" cy="191042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Down Arrow 28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75417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5" grpId="0" animBg="1"/>
      <p:bldP spid="25" grpId="1" animBg="1"/>
      <p:bldP spid="22" grpId="0" animBg="1"/>
      <p:bldP spid="12" grpId="0" animBg="1"/>
      <p:bldP spid="3" grpId="0" animBg="1"/>
      <p:bldP spid="30" grpId="0" animBg="1"/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59600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2746514" y="921488"/>
            <a:ext cx="1449802" cy="2692368"/>
          </a:xfrm>
          <a:custGeom>
            <a:avLst/>
            <a:gdLst>
              <a:gd name="connsiteX0" fmla="*/ 124277 w 1449802"/>
              <a:gd name="connsiteY0" fmla="*/ 0 h 2692368"/>
              <a:gd name="connsiteX1" fmla="*/ 131365 w 1449802"/>
              <a:gd name="connsiteY1" fmla="*/ 1516912 h 2692368"/>
              <a:gd name="connsiteX2" fmla="*/ 88835 w 1449802"/>
              <a:gd name="connsiteY2" fmla="*/ 2573079 h 2692368"/>
              <a:gd name="connsiteX3" fmla="*/ 1449802 w 1449802"/>
              <a:gd name="connsiteY3" fmla="*/ 2622698 h 269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802" h="2692368">
                <a:moveTo>
                  <a:pt x="124277" y="0"/>
                </a:moveTo>
                <a:cubicBezTo>
                  <a:pt x="130774" y="544033"/>
                  <a:pt x="137272" y="1088066"/>
                  <a:pt x="131365" y="1516912"/>
                </a:cubicBezTo>
                <a:cubicBezTo>
                  <a:pt x="125458" y="1945758"/>
                  <a:pt x="-130904" y="2388781"/>
                  <a:pt x="88835" y="2573079"/>
                </a:cubicBezTo>
                <a:cubicBezTo>
                  <a:pt x="308574" y="2757377"/>
                  <a:pt x="879188" y="2690037"/>
                  <a:pt x="1449802" y="262269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Down Arrow 17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8373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be 8"/>
          <p:cNvSpPr/>
          <p:nvPr/>
        </p:nvSpPr>
        <p:spPr>
          <a:xfrm>
            <a:off x="3566735" y="2977306"/>
            <a:ext cx="154526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22" name="Cube 21"/>
          <p:cNvSpPr/>
          <p:nvPr/>
        </p:nvSpPr>
        <p:spPr>
          <a:xfrm>
            <a:off x="4085528" y="3789055"/>
            <a:ext cx="1280356" cy="1121478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Looking for a runtime platform for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5619767" y="3556654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10" name="Cube 9"/>
          <p:cNvSpPr/>
          <p:nvPr/>
        </p:nvSpPr>
        <p:spPr>
          <a:xfrm>
            <a:off x="215665" y="2794655"/>
            <a:ext cx="8208335" cy="1276098"/>
          </a:xfrm>
          <a:prstGeom prst="cube">
            <a:avLst>
              <a:gd name="adj" fmla="val 73327"/>
            </a:avLst>
          </a:prstGeom>
          <a:solidFill>
            <a:schemeClr val="accent2">
              <a:lumMod val="40000"/>
              <a:lumOff val="60000"/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35219" y="273229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reeform 12"/>
          <p:cNvSpPr/>
          <p:nvPr/>
        </p:nvSpPr>
        <p:spPr>
          <a:xfrm>
            <a:off x="2881347" y="934135"/>
            <a:ext cx="980184" cy="1999839"/>
          </a:xfrm>
          <a:custGeom>
            <a:avLst/>
            <a:gdLst>
              <a:gd name="connsiteX0" fmla="*/ 0 w 980184"/>
              <a:gd name="connsiteY0" fmla="*/ 0 h 1999839"/>
              <a:gd name="connsiteX1" fmla="*/ 217088 w 980184"/>
              <a:gd name="connsiteY1" fmla="*/ 1157802 h 1999839"/>
              <a:gd name="connsiteX2" fmla="*/ 980184 w 980184"/>
              <a:gd name="connsiteY2" fmla="*/ 1999839 h 19998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0184" h="1999839">
                <a:moveTo>
                  <a:pt x="0" y="0"/>
                </a:moveTo>
                <a:cubicBezTo>
                  <a:pt x="26862" y="412248"/>
                  <a:pt x="53724" y="824496"/>
                  <a:pt x="217088" y="1157802"/>
                </a:cubicBezTo>
                <a:cubicBezTo>
                  <a:pt x="380452" y="1491108"/>
                  <a:pt x="680318" y="1745473"/>
                  <a:pt x="980184" y="199983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5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760761" y="328157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73349" y="318769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2879" y="226130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59600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reeform 26"/>
          <p:cNvSpPr/>
          <p:nvPr/>
        </p:nvSpPr>
        <p:spPr>
          <a:xfrm>
            <a:off x="2788261" y="921488"/>
            <a:ext cx="4016576" cy="2395368"/>
          </a:xfrm>
          <a:custGeom>
            <a:avLst/>
            <a:gdLst>
              <a:gd name="connsiteX0" fmla="*/ 89618 w 4016576"/>
              <a:gd name="connsiteY0" fmla="*/ 0 h 2395368"/>
              <a:gd name="connsiteX1" fmla="*/ 394418 w 4016576"/>
              <a:gd name="connsiteY1" fmla="*/ 2268279 h 2395368"/>
              <a:gd name="connsiteX2" fmla="*/ 3215590 w 4016576"/>
              <a:gd name="connsiteY2" fmla="*/ 2126512 h 2395368"/>
              <a:gd name="connsiteX3" fmla="*/ 4016576 w 4016576"/>
              <a:gd name="connsiteY3" fmla="*/ 2289545 h 2395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16576" h="2395368">
                <a:moveTo>
                  <a:pt x="89618" y="0"/>
                </a:moveTo>
                <a:cubicBezTo>
                  <a:pt x="-18480" y="956930"/>
                  <a:pt x="-126577" y="1913860"/>
                  <a:pt x="394418" y="2268279"/>
                </a:cubicBezTo>
                <a:cubicBezTo>
                  <a:pt x="915413" y="2622698"/>
                  <a:pt x="2611897" y="2122968"/>
                  <a:pt x="3215590" y="2126512"/>
                </a:cubicBezTo>
                <a:cubicBezTo>
                  <a:pt x="3819283" y="2130056"/>
                  <a:pt x="3917929" y="2209800"/>
                  <a:pt x="4016576" y="228954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Freeform 27"/>
          <p:cNvSpPr/>
          <p:nvPr/>
        </p:nvSpPr>
        <p:spPr>
          <a:xfrm>
            <a:off x="2866585" y="1006549"/>
            <a:ext cx="954048" cy="1495646"/>
          </a:xfrm>
          <a:custGeom>
            <a:avLst/>
            <a:gdLst>
              <a:gd name="connsiteX0" fmla="*/ 18382 w 954048"/>
              <a:gd name="connsiteY0" fmla="*/ 0 h 1495646"/>
              <a:gd name="connsiteX1" fmla="*/ 124708 w 954048"/>
              <a:gd name="connsiteY1" fmla="*/ 1212111 h 1495646"/>
              <a:gd name="connsiteX2" fmla="*/ 954048 w 954048"/>
              <a:gd name="connsiteY2" fmla="*/ 1495646 h 149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4048" h="1495646">
                <a:moveTo>
                  <a:pt x="18382" y="0"/>
                </a:moveTo>
                <a:cubicBezTo>
                  <a:pt x="-6427" y="481418"/>
                  <a:pt x="-31236" y="962837"/>
                  <a:pt x="124708" y="1212111"/>
                </a:cubicBezTo>
                <a:cubicBezTo>
                  <a:pt x="280652" y="1461385"/>
                  <a:pt x="617350" y="1478515"/>
                  <a:pt x="954048" y="14956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2746514" y="921488"/>
            <a:ext cx="1449802" cy="2692368"/>
          </a:xfrm>
          <a:custGeom>
            <a:avLst/>
            <a:gdLst>
              <a:gd name="connsiteX0" fmla="*/ 124277 w 1449802"/>
              <a:gd name="connsiteY0" fmla="*/ 0 h 2692368"/>
              <a:gd name="connsiteX1" fmla="*/ 131365 w 1449802"/>
              <a:gd name="connsiteY1" fmla="*/ 1516912 h 2692368"/>
              <a:gd name="connsiteX2" fmla="*/ 88835 w 1449802"/>
              <a:gd name="connsiteY2" fmla="*/ 2573079 h 2692368"/>
              <a:gd name="connsiteX3" fmla="*/ 1449802 w 1449802"/>
              <a:gd name="connsiteY3" fmla="*/ 2622698 h 2692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802" h="2692368">
                <a:moveTo>
                  <a:pt x="124277" y="0"/>
                </a:moveTo>
                <a:cubicBezTo>
                  <a:pt x="130774" y="544033"/>
                  <a:pt x="137272" y="1088066"/>
                  <a:pt x="131365" y="1516912"/>
                </a:cubicBezTo>
                <a:cubicBezTo>
                  <a:pt x="125458" y="1945758"/>
                  <a:pt x="-130904" y="2388781"/>
                  <a:pt x="88835" y="2573079"/>
                </a:cubicBezTo>
                <a:cubicBezTo>
                  <a:pt x="308574" y="2757377"/>
                  <a:pt x="879188" y="2690037"/>
                  <a:pt x="1449802" y="262269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5250539" y="90381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Oval 19"/>
          <p:cNvSpPr/>
          <p:nvPr/>
        </p:nvSpPr>
        <p:spPr>
          <a:xfrm>
            <a:off x="5863057" y="878275"/>
            <a:ext cx="466884" cy="179739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24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6759614" y="3182402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/>
          <p:cNvSpPr/>
          <p:nvPr/>
        </p:nvSpPr>
        <p:spPr>
          <a:xfrm>
            <a:off x="7372132" y="3139629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29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16431" y="274781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Oval 29"/>
          <p:cNvSpPr/>
          <p:nvPr/>
        </p:nvSpPr>
        <p:spPr>
          <a:xfrm>
            <a:off x="4428949" y="2705043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31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4162909" y="3334528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Oval 31"/>
          <p:cNvSpPr/>
          <p:nvPr/>
        </p:nvSpPr>
        <p:spPr>
          <a:xfrm>
            <a:off x="4775427" y="3291755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pic>
        <p:nvPicPr>
          <p:cNvPr id="33" name="Picture 25" descr="Image result for docker container icon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33" t="22168" r="12972" b="20488"/>
          <a:stretch/>
        </p:blipFill>
        <p:spPr bwMode="auto">
          <a:xfrm>
            <a:off x="3829327" y="2269626"/>
            <a:ext cx="1020443" cy="49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Oval 33"/>
          <p:cNvSpPr/>
          <p:nvPr/>
        </p:nvSpPr>
        <p:spPr>
          <a:xfrm>
            <a:off x="4441845" y="2226853"/>
            <a:ext cx="466884" cy="19697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v2</a:t>
            </a:r>
            <a:endParaRPr lang="nl-NL" sz="1050" dirty="0">
              <a:solidFill>
                <a:schemeClr val="tx1"/>
              </a:solidFill>
            </a:endParaRPr>
          </a:p>
        </p:txBody>
      </p:sp>
      <p:sp>
        <p:nvSpPr>
          <p:cNvPr id="35" name="Down Arrow 34"/>
          <p:cNvSpPr/>
          <p:nvPr/>
        </p:nvSpPr>
        <p:spPr>
          <a:xfrm>
            <a:off x="2681637" y="792000"/>
            <a:ext cx="532903" cy="146930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67172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5" grpId="0" animBg="1"/>
      <p:bldP spid="30" grpId="0" animBg="1"/>
      <p:bldP spid="32" grpId="0" animBg="1"/>
      <p:bldP spid="3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pic>
        <p:nvPicPr>
          <p:cNvPr id="6" name="Picture 11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1141139" y="701513"/>
            <a:ext cx="6469029" cy="4236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2301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Kubernetes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Distributed Container Run Time Management platform</a:t>
            </a:r>
          </a:p>
          <a:p>
            <a:pPr lvl="1"/>
            <a:r>
              <a:rPr lang="en-US" dirty="0" smtClean="0"/>
              <a:t>Based on Google’s Borg system (in use at Google for over a decade)</a:t>
            </a:r>
          </a:p>
          <a:p>
            <a:r>
              <a:rPr lang="en-US" dirty="0" smtClean="0"/>
              <a:t>Initial announcement: 2014</a:t>
            </a:r>
          </a:p>
          <a:p>
            <a:r>
              <a:rPr lang="en-US" dirty="0"/>
              <a:t>Kubernetes v1.0 was released on July 21, </a:t>
            </a:r>
            <a:r>
              <a:rPr lang="en-US" b="1" dirty="0" smtClean="0"/>
              <a:t>2015</a:t>
            </a:r>
          </a:p>
          <a:p>
            <a:r>
              <a:rPr lang="en-US" dirty="0" smtClean="0"/>
              <a:t>A Kubernetes cluster typically spans </a:t>
            </a:r>
            <a:r>
              <a:rPr lang="en-US" b="1" dirty="0" smtClean="0"/>
              <a:t>multiple compute nodes</a:t>
            </a:r>
          </a:p>
          <a:p>
            <a:pPr lvl="1"/>
            <a:r>
              <a:rPr lang="en-US" dirty="0" smtClean="0"/>
              <a:t>Either in the cloud, on premises, on a single machine (</a:t>
            </a:r>
            <a:r>
              <a:rPr lang="en-US" dirty="0" err="1" smtClean="0"/>
              <a:t>minikube</a:t>
            </a:r>
            <a:r>
              <a:rPr lang="en-US" dirty="0" smtClean="0"/>
              <a:t>) or hybrid</a:t>
            </a:r>
          </a:p>
          <a:p>
            <a:r>
              <a:rPr lang="en-US" dirty="0" smtClean="0"/>
              <a:t>K8S manages </a:t>
            </a:r>
            <a:r>
              <a:rPr lang="en-US" b="1" dirty="0" smtClean="0"/>
              <a:t>Pods in which containers</a:t>
            </a:r>
            <a:r>
              <a:rPr lang="en-US" dirty="0" smtClean="0"/>
              <a:t> are running</a:t>
            </a:r>
          </a:p>
          <a:p>
            <a:pPr lvl="1"/>
            <a:r>
              <a:rPr lang="en-US" dirty="0" smtClean="0"/>
              <a:t>K8S schedules Pods on one or more nodes</a:t>
            </a:r>
          </a:p>
          <a:p>
            <a:pPr lvl="1"/>
            <a:r>
              <a:rPr lang="en-US" dirty="0" smtClean="0"/>
              <a:t>Docker can be the container runtime; other engines are supported as well, such as </a:t>
            </a:r>
            <a:r>
              <a:rPr lang="en-US" i="1" dirty="0" err="1" smtClean="0"/>
              <a:t>rkt</a:t>
            </a:r>
            <a:r>
              <a:rPr lang="en-US" dirty="0"/>
              <a:t> </a:t>
            </a:r>
            <a:r>
              <a:rPr lang="en-US" dirty="0" smtClean="0"/>
              <a:t>and </a:t>
            </a:r>
            <a:r>
              <a:rPr lang="en-US" i="1" dirty="0" err="1" smtClean="0"/>
              <a:t>containerd</a:t>
            </a:r>
            <a:endParaRPr lang="en-US" i="1" dirty="0" smtClean="0"/>
          </a:p>
          <a:p>
            <a:r>
              <a:rPr lang="en-US" dirty="0" smtClean="0"/>
              <a:t>K8S handles </a:t>
            </a:r>
            <a:r>
              <a:rPr lang="en-US" b="1" dirty="0" smtClean="0"/>
              <a:t>network traffic</a:t>
            </a:r>
            <a:r>
              <a:rPr lang="en-US" dirty="0" smtClean="0"/>
              <a:t> to, between and from Pods</a:t>
            </a:r>
          </a:p>
          <a:p>
            <a:r>
              <a:rPr lang="en-US" dirty="0" smtClean="0"/>
              <a:t>The </a:t>
            </a:r>
            <a:r>
              <a:rPr lang="en-US" b="1" i="1" dirty="0" err="1"/>
              <a:t>k</a:t>
            </a:r>
            <a:r>
              <a:rPr lang="en-US" b="1" i="1" dirty="0" err="1" smtClean="0"/>
              <a:t>ubectl</a:t>
            </a:r>
            <a:r>
              <a:rPr lang="en-US" b="1" dirty="0" smtClean="0"/>
              <a:t> </a:t>
            </a:r>
            <a:r>
              <a:rPr lang="en-US" dirty="0" smtClean="0"/>
              <a:t>command line interface is used for most management activities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010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Cloud Native &amp; Vendor Neutral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7649297" cy="3780000"/>
          </a:xfrm>
        </p:spPr>
        <p:txBody>
          <a:bodyPr/>
          <a:lstStyle/>
          <a:p>
            <a:r>
              <a:rPr lang="en-US" dirty="0" smtClean="0"/>
              <a:t>Cloud Native Computing Foundation  - CNCF</a:t>
            </a:r>
          </a:p>
          <a:p>
            <a:pPr lvl="1"/>
            <a:r>
              <a:rPr lang="en-US" dirty="0" smtClean="0"/>
              <a:t>Oracle is a platinum member since July 2017</a:t>
            </a:r>
          </a:p>
          <a:p>
            <a:r>
              <a:rPr lang="en-US" dirty="0" smtClean="0"/>
              <a:t>Cloud Native: container packaged, dynamically managed, </a:t>
            </a:r>
            <a:r>
              <a:rPr lang="en-US" dirty="0" err="1" smtClean="0"/>
              <a:t>microservices</a:t>
            </a:r>
            <a:r>
              <a:rPr lang="en-US" dirty="0" smtClean="0"/>
              <a:t> oriented </a:t>
            </a:r>
          </a:p>
          <a:p>
            <a:r>
              <a:rPr lang="en-US" dirty="0" smtClean="0"/>
              <a:t>Open technology for running container based workloads in a cross cloud vendor neutral way</a:t>
            </a:r>
          </a:p>
          <a:p>
            <a:endParaRPr lang="en-US" dirty="0" smtClean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46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9005" y="2183911"/>
            <a:ext cx="6310397" cy="229424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5129" y="198277"/>
            <a:ext cx="2793655" cy="79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61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Snagit_PPTEDB5">
            <a:hlinkClick r:id="rId2"/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77" y="288000"/>
            <a:ext cx="7635023" cy="4501130"/>
          </a:xfr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47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66" y="346947"/>
            <a:ext cx="8786631" cy="4201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657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185" y="435822"/>
            <a:ext cx="8250310" cy="39446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0012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Kubernetes &amp; OKE Demo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9" name="Picture 11"/>
          <p:cNvPicPr>
            <a:picLocks noChangeAspect="1" noChangeArrowheads="1"/>
          </p:cNvPicPr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6688295" y="3225210"/>
            <a:ext cx="1991736" cy="13042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9366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be 76"/>
          <p:cNvSpPr/>
          <p:nvPr/>
        </p:nvSpPr>
        <p:spPr>
          <a:xfrm>
            <a:off x="1018902" y="3133156"/>
            <a:ext cx="2158308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78" name="Cube 77"/>
          <p:cNvSpPr/>
          <p:nvPr/>
        </p:nvSpPr>
        <p:spPr>
          <a:xfrm>
            <a:off x="4165681" y="3133157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RequestCounter</a:t>
            </a:r>
            <a:r>
              <a:rPr lang="en-US" dirty="0" smtClean="0"/>
              <a:t> </a:t>
            </a:r>
            <a:r>
              <a:rPr lang="en-US" dirty="0" err="1" smtClean="0"/>
              <a:t>Microservice</a:t>
            </a:r>
            <a:r>
              <a:rPr lang="en-US" dirty="0" smtClean="0"/>
              <a:t> – V1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41" name="Cube 40"/>
          <p:cNvSpPr/>
          <p:nvPr/>
        </p:nvSpPr>
        <p:spPr>
          <a:xfrm>
            <a:off x="720003" y="1461899"/>
            <a:ext cx="7748715" cy="1996688"/>
          </a:xfrm>
          <a:prstGeom prst="cube">
            <a:avLst>
              <a:gd name="adj" fmla="val 24758"/>
            </a:avLst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  <a:alpha val="64000"/>
                </a:srgbClr>
              </a:gs>
              <a:gs pos="50000">
                <a:srgbClr val="0069B4">
                  <a:lumMod val="105000"/>
                  <a:satMod val="103000"/>
                  <a:tint val="73000"/>
                  <a:alpha val="56000"/>
                </a:srgbClr>
              </a:gs>
              <a:gs pos="100000">
                <a:srgbClr val="0069B4">
                  <a:lumMod val="105000"/>
                  <a:satMod val="109000"/>
                  <a:tint val="81000"/>
                  <a:alpha val="4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7" name="Picture 11"/>
          <p:cNvPicPr>
            <a:picLocks noChangeAspect="1" noChangeArrowheads="1"/>
          </p:cNvPicPr>
          <p:nvPr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7401009" y="3095428"/>
            <a:ext cx="1126920" cy="70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" name="Picture 25" descr="Image result for docker container icon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3" y="227392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>
            <a:off x="1882713" y="2253317"/>
            <a:ext cx="225148" cy="25813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2481953" y="1963512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RequestCounter</a:t>
            </a:r>
            <a:endParaRPr kumimoji="0" lang="nl-NL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val 54"/>
          <p:cNvSpPr/>
          <p:nvPr/>
        </p:nvSpPr>
        <p:spPr>
          <a:xfrm rot="2159634">
            <a:off x="1458456" y="230247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246547" y="1291348"/>
            <a:ext cx="509770" cy="38817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solid"/>
            <a:miter lim="800000"/>
            <a:tailEnd type="arrow"/>
          </a:ln>
          <a:effectLst/>
        </p:spPr>
      </p:cxnSp>
      <p:pic>
        <p:nvPicPr>
          <p:cNvPr id="59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13" y="263584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1813500" y="1047588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http GET</a:t>
            </a:r>
            <a:endParaRPr lang="nl-NL" sz="1300" dirty="0" err="1" smtClean="0"/>
          </a:p>
        </p:txBody>
      </p:sp>
      <p:sp>
        <p:nvSpPr>
          <p:cNvPr id="89" name="Oval 88"/>
          <p:cNvSpPr/>
          <p:nvPr/>
        </p:nvSpPr>
        <p:spPr>
          <a:xfrm rot="21112418">
            <a:off x="2553436" y="1665115"/>
            <a:ext cx="582055" cy="207268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92" name="Straight Arrow Connector 91"/>
          <p:cNvCxnSpPr>
            <a:stCxn id="89" idx="3"/>
          </p:cNvCxnSpPr>
          <p:nvPr/>
        </p:nvCxnSpPr>
        <p:spPr>
          <a:xfrm flipH="1">
            <a:off x="2098056" y="1870383"/>
            <a:ext cx="553045" cy="38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302874" y="2683629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9" name="Rectangular Callout 98"/>
          <p:cNvSpPr/>
          <p:nvPr/>
        </p:nvSpPr>
        <p:spPr>
          <a:xfrm>
            <a:off x="719999" y="792000"/>
            <a:ext cx="702599" cy="895379"/>
          </a:xfrm>
          <a:prstGeom prst="wedgeRectCallout">
            <a:avLst>
              <a:gd name="adj1" fmla="val 183958"/>
              <a:gd name="adj2" fmla="val 21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TextBox 99"/>
          <p:cNvSpPr txBox="1"/>
          <p:nvPr/>
        </p:nvSpPr>
        <p:spPr>
          <a:xfrm>
            <a:off x="801134" y="877384"/>
            <a:ext cx="50174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/</a:t>
            </a:r>
          </a:p>
          <a:p>
            <a:r>
              <a:rPr lang="en-US" sz="1300" dirty="0" smtClean="0"/>
              <a:t>/health</a:t>
            </a:r>
          </a:p>
          <a:p>
            <a:r>
              <a:rPr lang="en-US" sz="1300" dirty="0" smtClean="0"/>
              <a:t>/ready</a:t>
            </a:r>
          </a:p>
          <a:p>
            <a:r>
              <a:rPr lang="en-US" sz="1300" dirty="0" smtClean="0"/>
              <a:t>/kill</a:t>
            </a:r>
            <a:endParaRPr lang="nl-NL" sz="1300" dirty="0" err="1" smtClean="0"/>
          </a:p>
        </p:txBody>
      </p:sp>
      <p:pic>
        <p:nvPicPr>
          <p:cNvPr id="102" name="Picture 10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9395" y="792000"/>
            <a:ext cx="5243475" cy="7069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047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be 76"/>
          <p:cNvSpPr/>
          <p:nvPr/>
        </p:nvSpPr>
        <p:spPr>
          <a:xfrm>
            <a:off x="1018902" y="3133156"/>
            <a:ext cx="2158308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78" name="Cube 77"/>
          <p:cNvSpPr/>
          <p:nvPr/>
        </p:nvSpPr>
        <p:spPr>
          <a:xfrm>
            <a:off x="4165681" y="3133157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RequestCounter</a:t>
            </a:r>
            <a:r>
              <a:rPr lang="en-US" dirty="0" smtClean="0"/>
              <a:t> </a:t>
            </a:r>
            <a:r>
              <a:rPr lang="en-US" dirty="0" err="1" smtClean="0"/>
              <a:t>Microservice</a:t>
            </a:r>
            <a:r>
              <a:rPr lang="en-US" dirty="0" smtClean="0"/>
              <a:t> – V1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41" name="Cube 40"/>
          <p:cNvSpPr/>
          <p:nvPr/>
        </p:nvSpPr>
        <p:spPr>
          <a:xfrm>
            <a:off x="720003" y="1461899"/>
            <a:ext cx="7748715" cy="1996688"/>
          </a:xfrm>
          <a:prstGeom prst="cube">
            <a:avLst>
              <a:gd name="adj" fmla="val 24758"/>
            </a:avLst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  <a:alpha val="64000"/>
                </a:srgbClr>
              </a:gs>
              <a:gs pos="50000">
                <a:srgbClr val="0069B4">
                  <a:lumMod val="105000"/>
                  <a:satMod val="103000"/>
                  <a:tint val="73000"/>
                  <a:alpha val="56000"/>
                </a:srgbClr>
              </a:gs>
              <a:gs pos="100000">
                <a:srgbClr val="0069B4">
                  <a:lumMod val="105000"/>
                  <a:satMod val="109000"/>
                  <a:tint val="81000"/>
                  <a:alpha val="4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2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3" y="227392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>
            <a:off x="1882713" y="2253317"/>
            <a:ext cx="225148" cy="25813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2481953" y="1963512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RequestCounter</a:t>
            </a:r>
            <a:endParaRPr kumimoji="0" lang="nl-NL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val 54"/>
          <p:cNvSpPr/>
          <p:nvPr/>
        </p:nvSpPr>
        <p:spPr>
          <a:xfrm rot="2159634">
            <a:off x="1458456" y="230247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246547" y="1291348"/>
            <a:ext cx="509770" cy="38817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solid"/>
            <a:miter lim="800000"/>
            <a:tailEnd type="arrow"/>
          </a:ln>
          <a:effectLst/>
        </p:spPr>
      </p:cxnSp>
      <p:pic>
        <p:nvPicPr>
          <p:cNvPr id="59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13" y="263584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1813500" y="1047588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http GET</a:t>
            </a:r>
            <a:endParaRPr lang="nl-NL" sz="1300" dirty="0" err="1" smtClean="0"/>
          </a:p>
        </p:txBody>
      </p:sp>
      <p:pic>
        <p:nvPicPr>
          <p:cNvPr id="84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266" y="219698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>
            <a:off x="5325502" y="2196981"/>
            <a:ext cx="139424" cy="237531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86" name="Oval 85"/>
          <p:cNvSpPr/>
          <p:nvPr/>
        </p:nvSpPr>
        <p:spPr>
          <a:xfrm rot="2159634">
            <a:off x="5040669" y="222553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87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26" y="255890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Oval 88"/>
          <p:cNvSpPr/>
          <p:nvPr/>
        </p:nvSpPr>
        <p:spPr>
          <a:xfrm rot="21112418">
            <a:off x="2553436" y="1665115"/>
            <a:ext cx="582055" cy="207268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92" name="Straight Arrow Connector 91"/>
          <p:cNvCxnSpPr>
            <a:stCxn id="89" idx="3"/>
          </p:cNvCxnSpPr>
          <p:nvPr/>
        </p:nvCxnSpPr>
        <p:spPr>
          <a:xfrm flipH="1">
            <a:off x="2098056" y="1870383"/>
            <a:ext cx="553045" cy="38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9" idx="5"/>
          </p:cNvCxnSpPr>
          <p:nvPr/>
        </p:nvCxnSpPr>
        <p:spPr>
          <a:xfrm>
            <a:off x="3058543" y="1812204"/>
            <a:ext cx="2266959" cy="30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302874" y="2683629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62636" y="2605063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9" name="Rectangular Callout 98"/>
          <p:cNvSpPr/>
          <p:nvPr/>
        </p:nvSpPr>
        <p:spPr>
          <a:xfrm>
            <a:off x="719999" y="792000"/>
            <a:ext cx="702599" cy="895379"/>
          </a:xfrm>
          <a:prstGeom prst="wedgeRectCallout">
            <a:avLst>
              <a:gd name="adj1" fmla="val 183958"/>
              <a:gd name="adj2" fmla="val 21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TextBox 99"/>
          <p:cNvSpPr txBox="1"/>
          <p:nvPr/>
        </p:nvSpPr>
        <p:spPr>
          <a:xfrm>
            <a:off x="801134" y="877384"/>
            <a:ext cx="50174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/</a:t>
            </a:r>
          </a:p>
          <a:p>
            <a:r>
              <a:rPr lang="en-US" sz="1300" dirty="0" smtClean="0"/>
              <a:t>/health</a:t>
            </a:r>
          </a:p>
          <a:p>
            <a:r>
              <a:rPr lang="en-US" sz="1300" dirty="0" smtClean="0"/>
              <a:t>/ready</a:t>
            </a:r>
          </a:p>
          <a:p>
            <a:r>
              <a:rPr lang="en-US" sz="1300" dirty="0" smtClean="0"/>
              <a:t>/kill</a:t>
            </a:r>
            <a:endParaRPr lang="nl-NL" sz="1300" dirty="0" err="1" smtClean="0"/>
          </a:p>
        </p:txBody>
      </p:sp>
      <p:pic>
        <p:nvPicPr>
          <p:cNvPr id="26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7401009" y="3095428"/>
            <a:ext cx="1126920" cy="70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6329" y="236638"/>
            <a:ext cx="4747671" cy="13945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5924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be 76"/>
          <p:cNvSpPr/>
          <p:nvPr/>
        </p:nvSpPr>
        <p:spPr>
          <a:xfrm>
            <a:off x="1018902" y="3133156"/>
            <a:ext cx="2158308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78" name="Cube 77"/>
          <p:cNvSpPr/>
          <p:nvPr/>
        </p:nvSpPr>
        <p:spPr>
          <a:xfrm>
            <a:off x="4165681" y="3133157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RequestCounter</a:t>
            </a:r>
            <a:r>
              <a:rPr lang="en-US" dirty="0" smtClean="0"/>
              <a:t> </a:t>
            </a:r>
            <a:r>
              <a:rPr lang="en-US" dirty="0" err="1" smtClean="0"/>
              <a:t>Microservice</a:t>
            </a:r>
            <a:r>
              <a:rPr lang="en-US" dirty="0" smtClean="0"/>
              <a:t> – V1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41" name="Cube 40"/>
          <p:cNvSpPr/>
          <p:nvPr/>
        </p:nvSpPr>
        <p:spPr>
          <a:xfrm>
            <a:off x="720003" y="1461899"/>
            <a:ext cx="7748715" cy="1996688"/>
          </a:xfrm>
          <a:prstGeom prst="cube">
            <a:avLst>
              <a:gd name="adj" fmla="val 24758"/>
            </a:avLst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  <a:alpha val="64000"/>
                </a:srgbClr>
              </a:gs>
              <a:gs pos="50000">
                <a:srgbClr val="0069B4">
                  <a:lumMod val="105000"/>
                  <a:satMod val="103000"/>
                  <a:tint val="73000"/>
                  <a:alpha val="56000"/>
                </a:srgbClr>
              </a:gs>
              <a:gs pos="100000">
                <a:srgbClr val="0069B4">
                  <a:lumMod val="105000"/>
                  <a:satMod val="109000"/>
                  <a:tint val="81000"/>
                  <a:alpha val="4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2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3" y="227392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>
            <a:off x="1882713" y="2253317"/>
            <a:ext cx="225148" cy="25813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2481953" y="1963512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RequestCounter</a:t>
            </a:r>
            <a:endParaRPr kumimoji="0" lang="nl-NL" sz="1400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  <p:sp>
        <p:nvSpPr>
          <p:cNvPr id="55" name="Oval 54"/>
          <p:cNvSpPr/>
          <p:nvPr/>
        </p:nvSpPr>
        <p:spPr>
          <a:xfrm rot="2159634">
            <a:off x="1458456" y="230247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246547" y="1291348"/>
            <a:ext cx="509770" cy="38817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solid"/>
            <a:miter lim="800000"/>
            <a:tailEnd type="arrow"/>
          </a:ln>
          <a:effectLst/>
        </p:spPr>
      </p:cxnSp>
      <p:pic>
        <p:nvPicPr>
          <p:cNvPr id="59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13" y="263584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1813500" y="1047588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http GET</a:t>
            </a:r>
            <a:endParaRPr lang="nl-NL" sz="1300" dirty="0" err="1" smtClean="0"/>
          </a:p>
        </p:txBody>
      </p:sp>
      <p:pic>
        <p:nvPicPr>
          <p:cNvPr id="84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266" y="219698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5" name="Straight Arrow Connector 84"/>
          <p:cNvCxnSpPr/>
          <p:nvPr/>
        </p:nvCxnSpPr>
        <p:spPr>
          <a:xfrm>
            <a:off x="5325502" y="2196981"/>
            <a:ext cx="139424" cy="237531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86" name="Oval 85"/>
          <p:cNvSpPr/>
          <p:nvPr/>
        </p:nvSpPr>
        <p:spPr>
          <a:xfrm rot="2159634">
            <a:off x="5040669" y="222553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87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26" y="255890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9" name="Oval 88"/>
          <p:cNvSpPr/>
          <p:nvPr/>
        </p:nvSpPr>
        <p:spPr>
          <a:xfrm rot="21112418">
            <a:off x="2553436" y="1665115"/>
            <a:ext cx="582055" cy="207268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92" name="Straight Arrow Connector 91"/>
          <p:cNvCxnSpPr>
            <a:stCxn id="89" idx="3"/>
          </p:cNvCxnSpPr>
          <p:nvPr/>
        </p:nvCxnSpPr>
        <p:spPr>
          <a:xfrm flipH="1">
            <a:off x="2098056" y="1870383"/>
            <a:ext cx="553045" cy="38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>
            <a:stCxn id="89" idx="5"/>
          </p:cNvCxnSpPr>
          <p:nvPr/>
        </p:nvCxnSpPr>
        <p:spPr>
          <a:xfrm>
            <a:off x="3058543" y="1812204"/>
            <a:ext cx="2266959" cy="30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Rectangle 96"/>
          <p:cNvSpPr/>
          <p:nvPr/>
        </p:nvSpPr>
        <p:spPr>
          <a:xfrm>
            <a:off x="1302874" y="2683629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8" name="Rectangle 97"/>
          <p:cNvSpPr/>
          <p:nvPr/>
        </p:nvSpPr>
        <p:spPr>
          <a:xfrm>
            <a:off x="4862636" y="2605063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9" name="Rectangular Callout 98"/>
          <p:cNvSpPr/>
          <p:nvPr/>
        </p:nvSpPr>
        <p:spPr>
          <a:xfrm>
            <a:off x="719999" y="792000"/>
            <a:ext cx="702599" cy="895379"/>
          </a:xfrm>
          <a:prstGeom prst="wedgeRectCallout">
            <a:avLst>
              <a:gd name="adj1" fmla="val 183958"/>
              <a:gd name="adj2" fmla="val 21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TextBox 99"/>
          <p:cNvSpPr txBox="1"/>
          <p:nvPr/>
        </p:nvSpPr>
        <p:spPr>
          <a:xfrm>
            <a:off x="801134" y="877384"/>
            <a:ext cx="50174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/</a:t>
            </a:r>
          </a:p>
          <a:p>
            <a:r>
              <a:rPr lang="en-US" sz="1300" dirty="0" smtClean="0"/>
              <a:t>/health</a:t>
            </a:r>
          </a:p>
          <a:p>
            <a:r>
              <a:rPr lang="en-US" sz="1300" dirty="0" smtClean="0"/>
              <a:t>/ready</a:t>
            </a:r>
          </a:p>
          <a:p>
            <a:r>
              <a:rPr lang="en-US" sz="1300" dirty="0" smtClean="0"/>
              <a:t>/kill</a:t>
            </a:r>
            <a:endParaRPr lang="nl-NL" sz="1300" dirty="0" err="1" smtClean="0"/>
          </a:p>
        </p:txBody>
      </p:sp>
      <p:pic>
        <p:nvPicPr>
          <p:cNvPr id="26" name="Picture 11"/>
          <p:cNvPicPr>
            <a:picLocks noChangeAspect="1" noChangeArrowheads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7401009" y="3095428"/>
            <a:ext cx="1126920" cy="70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Image result for death hea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159" y="2057610"/>
            <a:ext cx="541190" cy="54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7083" y="247496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Straight Arrow Connector 28"/>
          <p:cNvCxnSpPr/>
          <p:nvPr/>
        </p:nvCxnSpPr>
        <p:spPr>
          <a:xfrm flipH="1">
            <a:off x="3435743" y="2454357"/>
            <a:ext cx="225148" cy="25813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30" name="Oval 29"/>
          <p:cNvSpPr/>
          <p:nvPr/>
        </p:nvSpPr>
        <p:spPr>
          <a:xfrm rot="2159634">
            <a:off x="3011486" y="250351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31" name="Picture 33" descr="Related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743" y="283688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2726044" y="2884669"/>
            <a:ext cx="697120" cy="17154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</a:t>
            </a:r>
            <a:r>
              <a:rPr lang="en-US" sz="800" dirty="0" smtClean="0">
                <a:solidFill>
                  <a:schemeClr val="tx1"/>
                </a:solidFill>
              </a:rPr>
              <a:t>ounter</a:t>
            </a:r>
            <a:r>
              <a:rPr lang="en-US" sz="1000" dirty="0" smtClean="0">
                <a:solidFill>
                  <a:schemeClr val="tx1"/>
                </a:solidFill>
              </a:rPr>
              <a:t>=0</a:t>
            </a:r>
            <a:endParaRPr lang="nl-NL" sz="800" dirty="0">
              <a:solidFill>
                <a:schemeClr val="tx1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303507" y="2253317"/>
            <a:ext cx="1454393" cy="879840"/>
            <a:chOff x="5387606" y="304080"/>
            <a:chExt cx="1454393" cy="879840"/>
          </a:xfrm>
        </p:grpSpPr>
        <p:sp>
          <p:nvSpPr>
            <p:cNvPr id="39" name="Oval 38"/>
            <p:cNvSpPr/>
            <p:nvPr/>
          </p:nvSpPr>
          <p:spPr>
            <a:xfrm rot="2159634">
              <a:off x="5543188" y="353235"/>
              <a:ext cx="1298811" cy="718674"/>
            </a:xfrm>
            <a:prstGeom prst="ellipse">
              <a:avLst/>
            </a:prstGeom>
            <a:ln/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125376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pic>
          <p:nvPicPr>
            <p:cNvPr id="37" name="Picture 25" descr="Image result for docker container icon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8785" y="324684"/>
              <a:ext cx="1161991" cy="859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8" name="Straight Arrow Connector 37"/>
            <p:cNvCxnSpPr/>
            <p:nvPr/>
          </p:nvCxnSpPr>
          <p:spPr>
            <a:xfrm flipH="1">
              <a:off x="5967445" y="304080"/>
              <a:ext cx="225148" cy="258135"/>
            </a:xfrm>
            <a:prstGeom prst="straightConnector1">
              <a:avLst/>
            </a:prstGeom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40" name="Picture 33" descr="Related image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445" y="686606"/>
              <a:ext cx="727668" cy="345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2" name="Rectangle 41"/>
            <p:cNvSpPr/>
            <p:nvPr/>
          </p:nvSpPr>
          <p:spPr>
            <a:xfrm>
              <a:off x="5387606" y="734392"/>
              <a:ext cx="567260" cy="16083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>
                  <a:solidFill>
                    <a:schemeClr val="tx1"/>
                  </a:solidFill>
                </a:rPr>
                <a:t>counter</a:t>
              </a:r>
              <a:endParaRPr lang="nl-NL" sz="8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stCxn id="89" idx="4"/>
          </p:cNvCxnSpPr>
          <p:nvPr/>
        </p:nvCxnSpPr>
        <p:spPr>
          <a:xfrm>
            <a:off x="2859113" y="1871342"/>
            <a:ext cx="463207" cy="5060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836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97" grpId="0" animBg="1"/>
      <p:bldP spid="30" grpId="0" animBg="1"/>
      <p:bldP spid="3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be 40"/>
          <p:cNvSpPr/>
          <p:nvPr/>
        </p:nvSpPr>
        <p:spPr>
          <a:xfrm>
            <a:off x="720003" y="1461899"/>
            <a:ext cx="7748715" cy="1996688"/>
          </a:xfrm>
          <a:prstGeom prst="cube">
            <a:avLst>
              <a:gd name="adj" fmla="val 24758"/>
            </a:avLst>
          </a:prstGeom>
          <a:gradFill rotWithShape="1">
            <a:gsLst>
              <a:gs pos="0">
                <a:srgbClr val="0069B4">
                  <a:lumMod val="110000"/>
                  <a:satMod val="105000"/>
                  <a:tint val="67000"/>
                  <a:alpha val="64000"/>
                </a:srgbClr>
              </a:gs>
              <a:gs pos="50000">
                <a:srgbClr val="0069B4">
                  <a:lumMod val="105000"/>
                  <a:satMod val="103000"/>
                  <a:tint val="73000"/>
                  <a:alpha val="56000"/>
                </a:srgbClr>
              </a:gs>
              <a:gs pos="100000">
                <a:srgbClr val="0069B4">
                  <a:lumMod val="105000"/>
                  <a:satMod val="109000"/>
                  <a:tint val="81000"/>
                  <a:alpha val="41000"/>
                </a:srgbClr>
              </a:gs>
            </a:gsLst>
            <a:lin ang="5400000" scaled="0"/>
          </a:gradFill>
          <a:ln w="6350" cap="flat" cmpd="sng" algn="ctr">
            <a:solidFill>
              <a:srgbClr val="0069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77" name="Cube 76"/>
          <p:cNvSpPr/>
          <p:nvPr/>
        </p:nvSpPr>
        <p:spPr>
          <a:xfrm>
            <a:off x="1018902" y="3133156"/>
            <a:ext cx="2158308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78" name="Cube 77"/>
          <p:cNvSpPr/>
          <p:nvPr/>
        </p:nvSpPr>
        <p:spPr>
          <a:xfrm>
            <a:off x="4165681" y="3133157"/>
            <a:ext cx="2174025" cy="1353879"/>
          </a:xfrm>
          <a:prstGeom prst="cub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Compute Node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RequestCounter</a:t>
            </a:r>
            <a:r>
              <a:rPr lang="en-US" dirty="0" smtClean="0"/>
              <a:t> </a:t>
            </a:r>
            <a:r>
              <a:rPr lang="en-US" dirty="0" err="1" smtClean="0"/>
              <a:t>Microservice</a:t>
            </a:r>
            <a:r>
              <a:rPr lang="en-US" dirty="0" smtClean="0"/>
              <a:t> – V2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pic>
        <p:nvPicPr>
          <p:cNvPr id="42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091" y="2447887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Straight Arrow Connector 42"/>
          <p:cNvCxnSpPr/>
          <p:nvPr/>
        </p:nvCxnSpPr>
        <p:spPr>
          <a:xfrm>
            <a:off x="3352040" y="2366735"/>
            <a:ext cx="274711" cy="318683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3566888" y="3204094"/>
            <a:ext cx="7024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Cache</a:t>
            </a:r>
          </a:p>
        </p:txBody>
      </p:sp>
      <p:pic>
        <p:nvPicPr>
          <p:cNvPr id="45" name="Picture 2" descr="redis-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7806" y="2705497"/>
            <a:ext cx="511097" cy="410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Oval 45"/>
          <p:cNvSpPr/>
          <p:nvPr/>
        </p:nvSpPr>
        <p:spPr>
          <a:xfrm rot="2159634">
            <a:off x="3202494" y="2476437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52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053" y="227392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3" name="Straight Arrow Connector 52"/>
          <p:cNvCxnSpPr/>
          <p:nvPr/>
        </p:nvCxnSpPr>
        <p:spPr>
          <a:xfrm flipH="1">
            <a:off x="1882713" y="2253317"/>
            <a:ext cx="225148" cy="25813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54" name="TextBox 53"/>
          <p:cNvSpPr txBox="1"/>
          <p:nvPr/>
        </p:nvSpPr>
        <p:spPr>
          <a:xfrm>
            <a:off x="2343041" y="1988083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40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RequestCounter</a:t>
            </a:r>
            <a:r>
              <a:rPr kumimoji="0" lang="nl-NL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v2</a:t>
            </a:r>
          </a:p>
        </p:txBody>
      </p:sp>
      <p:sp>
        <p:nvSpPr>
          <p:cNvPr id="55" name="Oval 54"/>
          <p:cNvSpPr/>
          <p:nvPr/>
        </p:nvSpPr>
        <p:spPr>
          <a:xfrm rot="2159634">
            <a:off x="1458456" y="230247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2246547" y="1291348"/>
            <a:ext cx="509770" cy="388175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solid"/>
            <a:miter lim="800000"/>
            <a:tailEnd type="arrow"/>
          </a:ln>
          <a:effectLst/>
        </p:spPr>
      </p:cxnSp>
      <p:pic>
        <p:nvPicPr>
          <p:cNvPr id="59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13" y="263584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6" name="TextBox 75"/>
          <p:cNvSpPr txBox="1"/>
          <p:nvPr/>
        </p:nvSpPr>
        <p:spPr>
          <a:xfrm>
            <a:off x="1813500" y="1047588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http GET</a:t>
            </a:r>
            <a:endParaRPr lang="nl-NL" sz="1300" dirty="0" err="1" smtClean="0"/>
          </a:p>
        </p:txBody>
      </p:sp>
      <p:sp>
        <p:nvSpPr>
          <p:cNvPr id="89" name="Oval 88"/>
          <p:cNvSpPr/>
          <p:nvPr/>
        </p:nvSpPr>
        <p:spPr>
          <a:xfrm rot="21112418">
            <a:off x="2553436" y="1665115"/>
            <a:ext cx="582055" cy="207268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cxnSp>
        <p:nvCxnSpPr>
          <p:cNvPr id="92" name="Straight Arrow Connector 91"/>
          <p:cNvCxnSpPr>
            <a:stCxn id="89" idx="3"/>
          </p:cNvCxnSpPr>
          <p:nvPr/>
        </p:nvCxnSpPr>
        <p:spPr>
          <a:xfrm flipH="1">
            <a:off x="2098056" y="1870383"/>
            <a:ext cx="553045" cy="387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Rectangle 97"/>
          <p:cNvSpPr/>
          <p:nvPr/>
        </p:nvSpPr>
        <p:spPr>
          <a:xfrm>
            <a:off x="2995306" y="2782281"/>
            <a:ext cx="567260" cy="1608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>
                <a:solidFill>
                  <a:schemeClr val="tx1"/>
                </a:solidFill>
              </a:rPr>
              <a:t>counter</a:t>
            </a:r>
            <a:endParaRPr lang="nl-NL" sz="800" dirty="0">
              <a:solidFill>
                <a:schemeClr val="tx1"/>
              </a:solidFill>
            </a:endParaRPr>
          </a:p>
        </p:txBody>
      </p:sp>
      <p:sp>
        <p:nvSpPr>
          <p:cNvPr id="99" name="Rectangular Callout 98"/>
          <p:cNvSpPr/>
          <p:nvPr/>
        </p:nvSpPr>
        <p:spPr>
          <a:xfrm>
            <a:off x="719999" y="792000"/>
            <a:ext cx="702599" cy="895379"/>
          </a:xfrm>
          <a:prstGeom prst="wedgeRectCallout">
            <a:avLst>
              <a:gd name="adj1" fmla="val 183958"/>
              <a:gd name="adj2" fmla="val 21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0" name="TextBox 99"/>
          <p:cNvSpPr txBox="1"/>
          <p:nvPr/>
        </p:nvSpPr>
        <p:spPr>
          <a:xfrm>
            <a:off x="801134" y="877384"/>
            <a:ext cx="501740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/</a:t>
            </a:r>
          </a:p>
          <a:p>
            <a:r>
              <a:rPr lang="en-US" sz="1300" dirty="0" smtClean="0"/>
              <a:t>/health</a:t>
            </a:r>
          </a:p>
          <a:p>
            <a:r>
              <a:rPr lang="en-US" sz="1300" dirty="0" smtClean="0"/>
              <a:t>/ready</a:t>
            </a:r>
          </a:p>
          <a:p>
            <a:r>
              <a:rPr lang="en-US" sz="1300" dirty="0" smtClean="0"/>
              <a:t>/kill</a:t>
            </a:r>
            <a:endParaRPr lang="nl-NL" sz="1300" dirty="0" err="1" smtClean="0"/>
          </a:p>
        </p:txBody>
      </p:sp>
      <p:pic>
        <p:nvPicPr>
          <p:cNvPr id="31" name="Picture 11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646"/>
          <a:stretch/>
        </p:blipFill>
        <p:spPr bwMode="auto">
          <a:xfrm>
            <a:off x="7401009" y="3095428"/>
            <a:ext cx="1126920" cy="701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266" y="2196981"/>
            <a:ext cx="1161991" cy="8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8" name="Straight Arrow Connector 37"/>
          <p:cNvCxnSpPr/>
          <p:nvPr/>
        </p:nvCxnSpPr>
        <p:spPr>
          <a:xfrm>
            <a:off x="5325502" y="2196981"/>
            <a:ext cx="139424" cy="237531"/>
          </a:xfrm>
          <a:prstGeom prst="straightConnector1">
            <a:avLst/>
          </a:prstGeom>
          <a:noFill/>
          <a:ln w="28575" cap="flat" cmpd="sng" algn="ctr">
            <a:solidFill>
              <a:srgbClr val="008F33"/>
            </a:solidFill>
            <a:prstDash val="dash"/>
            <a:miter lim="800000"/>
            <a:tailEnd type="arrow"/>
          </a:ln>
          <a:effectLst/>
        </p:spPr>
      </p:cxnSp>
      <p:sp>
        <p:nvSpPr>
          <p:cNvPr id="39" name="Oval 38"/>
          <p:cNvSpPr/>
          <p:nvPr/>
        </p:nvSpPr>
        <p:spPr>
          <a:xfrm rot="2159634">
            <a:off x="5040669" y="2225532"/>
            <a:ext cx="1298811" cy="718674"/>
          </a:xfrm>
          <a:prstGeom prst="ellipse">
            <a:avLst/>
          </a:prstGeom>
          <a:solidFill>
            <a:srgbClr val="0069B4">
              <a:lumMod val="60000"/>
              <a:lumOff val="40000"/>
              <a:alpha val="37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40" name="Picture 33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926" y="2558903"/>
            <a:ext cx="727668" cy="345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8" name="Straight Arrow Connector 47"/>
          <p:cNvCxnSpPr/>
          <p:nvPr/>
        </p:nvCxnSpPr>
        <p:spPr>
          <a:xfrm>
            <a:off x="3058543" y="1812204"/>
            <a:ext cx="2266959" cy="301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2541708" y="2366735"/>
            <a:ext cx="810332" cy="3387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3413760" y="2360324"/>
            <a:ext cx="1911743" cy="1511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830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 animBg="1"/>
      <p:bldP spid="9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55</a:t>
            </a:fld>
            <a:endParaRPr lang="nl-NL"/>
          </a:p>
        </p:txBody>
      </p:sp>
      <p:pic>
        <p:nvPicPr>
          <p:cNvPr id="6" name="Picture 2" descr="Image result for kubernetes in a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119" y="283286"/>
            <a:ext cx="3666799" cy="4597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83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Automated Container [Build | Stock | Deliver] Pipelines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Oracle </a:t>
            </a:r>
            <a:r>
              <a:rPr lang="en-US" dirty="0" err="1" smtClean="0"/>
              <a:t>Wercker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56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8" y="1251480"/>
            <a:ext cx="6016302" cy="329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656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Wercker</a:t>
            </a:r>
            <a:r>
              <a:rPr lang="en-US" sz="2800" dirty="0" smtClean="0"/>
              <a:t>: Build, Test, Push and Deploy Pipelines for Containers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847" y="1239906"/>
            <a:ext cx="8430987" cy="3316188"/>
          </a:xfrm>
          <a:prstGeom prst="rect">
            <a:avLst/>
          </a:prstGeom>
        </p:spPr>
      </p:pic>
      <p:grpSp>
        <p:nvGrpSpPr>
          <p:cNvPr id="88" name="Group 87"/>
          <p:cNvGrpSpPr/>
          <p:nvPr/>
        </p:nvGrpSpPr>
        <p:grpSpPr>
          <a:xfrm>
            <a:off x="3886539" y="896334"/>
            <a:ext cx="707703" cy="637150"/>
            <a:chOff x="3886539" y="896334"/>
            <a:chExt cx="707703" cy="637150"/>
          </a:xfrm>
        </p:grpSpPr>
        <p:grpSp>
          <p:nvGrpSpPr>
            <p:cNvPr id="8" name="Group 7"/>
            <p:cNvGrpSpPr/>
            <p:nvPr/>
          </p:nvGrpSpPr>
          <p:grpSpPr>
            <a:xfrm>
              <a:off x="3886539" y="897603"/>
              <a:ext cx="707703" cy="635881"/>
              <a:chOff x="5765267" y="3162945"/>
              <a:chExt cx="1531380" cy="1226820"/>
            </a:xfrm>
          </p:grpSpPr>
          <p:sp>
            <p:nvSpPr>
              <p:cNvPr id="10" name="Cube 9"/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grpSp>
            <p:nvGrpSpPr>
              <p:cNvPr id="11" name="Group 102"/>
              <p:cNvGrpSpPr>
                <a:grpSpLocks noChangeAspect="1"/>
              </p:cNvGrpSpPr>
              <p:nvPr/>
            </p:nvGrpSpPr>
            <p:grpSpPr bwMode="auto">
              <a:xfrm>
                <a:off x="6001700" y="3624581"/>
                <a:ext cx="172344" cy="352852"/>
                <a:chOff x="4686300" y="1439863"/>
                <a:chExt cx="1577975" cy="2936875"/>
              </a:xfrm>
            </p:grpSpPr>
            <p:sp>
              <p:nvSpPr>
                <p:cNvPr id="15" name="Freeform 1"/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6" name="Freeform 2"/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7" name="Freeform 3"/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8" name="Freeform 4"/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19" name="Freeform 5"/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0" name="Freeform 6"/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1" name="Freeform 7"/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2" name="Freeform 8"/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3" name="Freeform 9"/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4" name="Freeform 10"/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5" name="Freeform 11"/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6" name="Freeform 12"/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7" name="Freeform 13"/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  <p:sp>
              <p:nvSpPr>
                <p:cNvPr id="28" name="Freeform 14"/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900"/>
                </a:p>
              </p:txBody>
            </p:sp>
          </p:grpSp>
          <p:sp>
            <p:nvSpPr>
              <p:cNvPr id="12" name="Rounded Rectangle 11"/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900"/>
              </a:p>
            </p:txBody>
          </p:sp>
          <p:pic>
            <p:nvPicPr>
              <p:cNvPr id="13" name="Picture 2" descr="Related image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6362221" y="3500839"/>
                <a:ext cx="576499" cy="6270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100" dirty="0" smtClean="0"/>
                  <a:t>µ</a:t>
                </a:r>
                <a:endParaRPr lang="nl-NL" sz="1100" dirty="0"/>
              </a:p>
            </p:txBody>
          </p:sp>
        </p:grp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986398" y="896334"/>
              <a:ext cx="268144" cy="158677"/>
            </a:xfrm>
            <a:prstGeom prst="rect">
              <a:avLst/>
            </a:prstGeom>
          </p:spPr>
        </p:pic>
      </p:grpSp>
      <p:grpSp>
        <p:nvGrpSpPr>
          <p:cNvPr id="29" name="Group 102"/>
          <p:cNvGrpSpPr>
            <a:grpSpLocks noChangeAspect="1"/>
          </p:cNvGrpSpPr>
          <p:nvPr/>
        </p:nvGrpSpPr>
        <p:grpSpPr bwMode="auto">
          <a:xfrm>
            <a:off x="347847" y="1249549"/>
            <a:ext cx="172344" cy="352852"/>
            <a:chOff x="4686300" y="1439863"/>
            <a:chExt cx="1577975" cy="2936875"/>
          </a:xfrm>
        </p:grpSpPr>
        <p:sp>
          <p:nvSpPr>
            <p:cNvPr id="30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1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2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3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4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5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6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7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8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39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0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1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4" name="Rounded Rectangle 43"/>
          <p:cNvSpPr/>
          <p:nvPr/>
        </p:nvSpPr>
        <p:spPr>
          <a:xfrm>
            <a:off x="534639" y="1192449"/>
            <a:ext cx="736591" cy="32105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xtBox 44"/>
          <p:cNvSpPr txBox="1"/>
          <p:nvPr/>
        </p:nvSpPr>
        <p:spPr>
          <a:xfrm>
            <a:off x="708369" y="1125808"/>
            <a:ext cx="332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smtClean="0"/>
              <a:t>µ</a:t>
            </a:r>
            <a:endParaRPr lang="nl-NL" sz="20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1271230" y="2083413"/>
            <a:ext cx="707703" cy="635881"/>
            <a:chOff x="5765267" y="3162945"/>
            <a:chExt cx="1531380" cy="1226820"/>
          </a:xfrm>
        </p:grpSpPr>
        <p:sp>
          <p:nvSpPr>
            <p:cNvPr id="47" name="Cube 46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48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52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3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4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5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6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7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8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59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0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1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2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3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4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65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pic>
          <p:nvPicPr>
            <p:cNvPr id="50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8434" y="3765532"/>
              <a:ext cx="465058" cy="5484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6" name="Picture 65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1371089" y="2082144"/>
            <a:ext cx="268144" cy="158677"/>
          </a:xfrm>
          <a:prstGeom prst="rect">
            <a:avLst/>
          </a:prstGeom>
        </p:spPr>
      </p:pic>
      <p:grpSp>
        <p:nvGrpSpPr>
          <p:cNvPr id="67" name="Group 66"/>
          <p:cNvGrpSpPr/>
          <p:nvPr/>
        </p:nvGrpSpPr>
        <p:grpSpPr>
          <a:xfrm>
            <a:off x="7156211" y="2401264"/>
            <a:ext cx="707703" cy="635881"/>
            <a:chOff x="5765267" y="3162945"/>
            <a:chExt cx="1531380" cy="1226820"/>
          </a:xfrm>
        </p:grpSpPr>
        <p:sp>
          <p:nvSpPr>
            <p:cNvPr id="68" name="Cube 67"/>
            <p:cNvSpPr/>
            <p:nvPr/>
          </p:nvSpPr>
          <p:spPr>
            <a:xfrm>
              <a:off x="5765267" y="3162945"/>
              <a:ext cx="1531380" cy="1226820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grpSp>
          <p:nvGrpSpPr>
            <p:cNvPr id="69" name="Group 102"/>
            <p:cNvGrpSpPr>
              <a:grpSpLocks noChangeAspect="1"/>
            </p:cNvGrpSpPr>
            <p:nvPr/>
          </p:nvGrpSpPr>
          <p:grpSpPr bwMode="auto">
            <a:xfrm>
              <a:off x="6001700" y="3624581"/>
              <a:ext cx="172344" cy="352852"/>
              <a:chOff x="4686300" y="1439863"/>
              <a:chExt cx="1577975" cy="2936875"/>
            </a:xfrm>
          </p:grpSpPr>
          <p:sp>
            <p:nvSpPr>
              <p:cNvPr id="73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4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5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6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7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8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79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0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1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2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3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4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5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  <p:sp>
            <p:nvSpPr>
              <p:cNvPr id="86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900"/>
              </a:p>
            </p:txBody>
          </p:sp>
        </p:grpSp>
        <p:sp>
          <p:nvSpPr>
            <p:cNvPr id="70" name="Rounded Rectangle 69"/>
            <p:cNvSpPr/>
            <p:nvPr/>
          </p:nvSpPr>
          <p:spPr>
            <a:xfrm>
              <a:off x="6188492" y="3567481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900"/>
            </a:p>
          </p:txBody>
        </p:sp>
        <p:pic>
          <p:nvPicPr>
            <p:cNvPr id="71" name="Picture 2" descr="Related imag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7473" y="3962163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2" name="TextBox 71"/>
            <p:cNvSpPr txBox="1"/>
            <p:nvPr/>
          </p:nvSpPr>
          <p:spPr>
            <a:xfrm>
              <a:off x="6362221" y="3500839"/>
              <a:ext cx="576499" cy="6270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 smtClean="0"/>
                <a:t>µ</a:t>
              </a:r>
              <a:endParaRPr lang="nl-NL" sz="1100" dirty="0"/>
            </a:p>
          </p:txBody>
        </p:sp>
      </p:grpSp>
      <p:pic>
        <p:nvPicPr>
          <p:cNvPr id="87" name="Picture 8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30061"/>
          <a:stretch/>
        </p:blipFill>
        <p:spPr>
          <a:xfrm>
            <a:off x="7241918" y="2413670"/>
            <a:ext cx="268144" cy="1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736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Oracle Container Registry for Your Images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build and before run – container images need to be stored</a:t>
            </a:r>
          </a:p>
          <a:p>
            <a:pPr lvl="1"/>
            <a:r>
              <a:rPr lang="en-US" dirty="0" smtClean="0"/>
              <a:t>Secure </a:t>
            </a:r>
            <a:r>
              <a:rPr lang="en-US" dirty="0"/>
              <a:t>(because runtime artefacts)</a:t>
            </a:r>
          </a:p>
          <a:p>
            <a:pPr lvl="1"/>
            <a:r>
              <a:rPr lang="en-US" dirty="0" smtClean="0"/>
              <a:t>Accessible (&amp; low latency) </a:t>
            </a:r>
            <a:r>
              <a:rPr lang="en-US" dirty="0"/>
              <a:t>to </a:t>
            </a:r>
            <a:r>
              <a:rPr lang="en-US" dirty="0" smtClean="0"/>
              <a:t>deployment engine and container </a:t>
            </a:r>
            <a:r>
              <a:rPr lang="en-US" dirty="0"/>
              <a:t>runtime </a:t>
            </a:r>
          </a:p>
          <a:p>
            <a:pPr lvl="1"/>
            <a:r>
              <a:rPr lang="en-US" dirty="0" smtClean="0"/>
              <a:t>Scalable and Smart </a:t>
            </a:r>
            <a:r>
              <a:rPr lang="en-US" dirty="0"/>
              <a:t>(no duplicate images and image layers)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58</a:t>
            </a:fld>
            <a:endParaRPr lang="nl-NL"/>
          </a:p>
        </p:txBody>
      </p:sp>
      <p:grpSp>
        <p:nvGrpSpPr>
          <p:cNvPr id="13" name="Group 12"/>
          <p:cNvGrpSpPr/>
          <p:nvPr/>
        </p:nvGrpSpPr>
        <p:grpSpPr>
          <a:xfrm>
            <a:off x="464821" y="2491740"/>
            <a:ext cx="7843044" cy="2169477"/>
            <a:chOff x="1658487" y="2997903"/>
            <a:chExt cx="6649377" cy="1663314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r="39323" b="49842"/>
            <a:stretch/>
          </p:blipFill>
          <p:spPr>
            <a:xfrm>
              <a:off x="1658487" y="2997903"/>
              <a:ext cx="5115693" cy="1663314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14312" y="3954412"/>
              <a:ext cx="693552" cy="462368"/>
            </a:xfrm>
            <a:prstGeom prst="rect">
              <a:avLst/>
            </a:prstGeom>
          </p:spPr>
        </p:pic>
        <p:pic>
          <p:nvPicPr>
            <p:cNvPr id="10" name="Picture 2" descr="Image result for oracle container cloud servic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3806" y="3285366"/>
              <a:ext cx="544194" cy="544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ight Arrow 10"/>
            <p:cNvSpPr/>
            <p:nvPr/>
          </p:nvSpPr>
          <p:spPr>
            <a:xfrm>
              <a:off x="6848977" y="3481263"/>
              <a:ext cx="580248" cy="272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2" name="Right Arrow 11"/>
            <p:cNvSpPr/>
            <p:nvPr/>
          </p:nvSpPr>
          <p:spPr>
            <a:xfrm>
              <a:off x="6848977" y="4068483"/>
              <a:ext cx="580248" cy="2720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pic>
        <p:nvPicPr>
          <p:cNvPr id="14" name="Picture 2" descr="Image result for container registry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820" y="160720"/>
            <a:ext cx="2173135" cy="1406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1029" y="4363032"/>
            <a:ext cx="1893733" cy="429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664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Snagit_PPT36AD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45" y="540000"/>
            <a:ext cx="8445245" cy="4037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93487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</a:t>
            </a:r>
            <a:r>
              <a:rPr lang="en-US" dirty="0" smtClean="0"/>
              <a:t> Runtime Platform - plus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60</a:t>
            </a:fld>
            <a:endParaRPr lang="nl-NL"/>
          </a:p>
        </p:txBody>
      </p:sp>
      <p:pic>
        <p:nvPicPr>
          <p:cNvPr id="1026" name="Picture 2" descr="Image result for verkeerscentra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74" y="288000"/>
            <a:ext cx="3698037" cy="208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raffic controll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7595" y="3389789"/>
            <a:ext cx="1939925" cy="135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traffic controll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458" y="281100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8396" y="1020725"/>
            <a:ext cx="1440870" cy="1217247"/>
          </a:xfrm>
          <a:prstGeom prst="rect">
            <a:avLst/>
          </a:prstGeom>
        </p:spPr>
      </p:pic>
      <p:pic>
        <p:nvPicPr>
          <p:cNvPr id="1034" name="Picture 10" descr="Image result for lifeline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126" y="894222"/>
            <a:ext cx="2312522" cy="1734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12" descr="Image result for track trac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1038" name="Picture 14" descr="Image result for track trac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157" y="2181622"/>
            <a:ext cx="2678818" cy="1524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traffic police this way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3229" y="3521177"/>
            <a:ext cx="1933819" cy="128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armored transport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909" y="2473036"/>
            <a:ext cx="2050391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7774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  <p:pic>
        <p:nvPicPr>
          <p:cNvPr id="4098" name="Picture 2" descr="Image result for is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999" y="648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530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Istio</a:t>
            </a:r>
            <a:r>
              <a:rPr lang="en-US" dirty="0" smtClean="0"/>
              <a:t> – Service Mesh Operations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</a:p>
          <a:p>
            <a:r>
              <a:rPr lang="en-US" dirty="0" smtClean="0"/>
              <a:t>Access Control</a:t>
            </a:r>
          </a:p>
          <a:p>
            <a:pPr lvl="1"/>
            <a:r>
              <a:rPr lang="en-US" dirty="0" smtClean="0"/>
              <a:t>Whitelist/Blacklist</a:t>
            </a:r>
          </a:p>
          <a:p>
            <a:r>
              <a:rPr lang="en-US" dirty="0" smtClean="0"/>
              <a:t>Security</a:t>
            </a:r>
          </a:p>
          <a:p>
            <a:pPr lvl="1"/>
            <a:r>
              <a:rPr lang="en-US" dirty="0" smtClean="0"/>
              <a:t>TLS</a:t>
            </a:r>
          </a:p>
          <a:p>
            <a:r>
              <a:rPr lang="en-US" dirty="0" smtClean="0"/>
              <a:t>Resilience</a:t>
            </a:r>
          </a:p>
          <a:p>
            <a:pPr lvl="1"/>
            <a:r>
              <a:rPr lang="en-US" dirty="0" smtClean="0"/>
              <a:t>Rate Limiting &amp; Circuit Breaker</a:t>
            </a:r>
          </a:p>
          <a:p>
            <a:r>
              <a:rPr lang="en-US" dirty="0" smtClean="0"/>
              <a:t>Monitoring</a:t>
            </a:r>
          </a:p>
          <a:p>
            <a:r>
              <a:rPr lang="en-US" dirty="0" smtClean="0"/>
              <a:t>Trace</a:t>
            </a:r>
          </a:p>
          <a:p>
            <a:r>
              <a:rPr lang="en-US" dirty="0" smtClean="0"/>
              <a:t>Service Graph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5982" y="932646"/>
            <a:ext cx="1156374" cy="7993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47041" y="1881653"/>
            <a:ext cx="739912" cy="737808"/>
          </a:xfrm>
          <a:prstGeom prst="rect">
            <a:avLst/>
          </a:prstGeom>
        </p:spPr>
      </p:pic>
      <p:pic>
        <p:nvPicPr>
          <p:cNvPr id="8" name="Picture 2" descr="Image result for isti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81" y="131568"/>
            <a:ext cx="1721378" cy="172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6" descr="http://localhost:3000/public/img/grafana_icon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7176" name="Picture 8" descr="Image result for grafan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800" y="4038659"/>
            <a:ext cx="1919466" cy="85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https://www.cncf.io/wp-content/uploads/2018/02/fluentd-horizontal-color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2503" y="3933601"/>
            <a:ext cx="1924414" cy="6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s://www.cncf.io/wp-content/uploads/2018/02/opentracing-horizontal-colo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258" y="2672648"/>
            <a:ext cx="1782550" cy="42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s://www.cncf.io/wp-content/uploads/2018/02/envoy-horizontal-colo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818" y="3272144"/>
            <a:ext cx="2286182" cy="739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s://www.cncf.io/wp-content/uploads/2018/02/jaeger-horizontal-colo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582" y="2091746"/>
            <a:ext cx="1940792" cy="633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 descr="Image result for elastic stack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974" y="3704668"/>
            <a:ext cx="921506" cy="90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015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  <p:pic>
        <p:nvPicPr>
          <p:cNvPr id="9218" name="Picture 2" descr="Image result for small sidec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706" y="1286114"/>
            <a:ext cx="4573181" cy="3429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mage result for small sidec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62" y="189782"/>
            <a:ext cx="4151304" cy="311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small sideca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641"/>
          <a:stretch/>
        </p:blipFill>
        <p:spPr bwMode="auto">
          <a:xfrm>
            <a:off x="1877122" y="189781"/>
            <a:ext cx="2339644" cy="3113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797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Envoy Sidecar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244814" y="4971750"/>
            <a:ext cx="3240000" cy="108000"/>
          </a:xfrm>
        </p:spPr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556814" y="497175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329360" y="1602982"/>
            <a:ext cx="6413957" cy="3091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TextBox 6"/>
          <p:cNvSpPr txBox="1"/>
          <p:nvPr/>
        </p:nvSpPr>
        <p:spPr>
          <a:xfrm>
            <a:off x="649476" y="1775009"/>
            <a:ext cx="45685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 smtClean="0"/>
              <a:t>Pod</a:t>
            </a:r>
            <a:endParaRPr lang="nl-NL" sz="2000" dirty="0" err="1" smtClean="0"/>
          </a:p>
        </p:txBody>
      </p:sp>
      <p:pic>
        <p:nvPicPr>
          <p:cNvPr id="8" name="Picture 25" descr="Image result for docker container icon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0" y="2082786"/>
            <a:ext cx="3793264" cy="239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be 8"/>
          <p:cNvSpPr/>
          <p:nvPr/>
        </p:nvSpPr>
        <p:spPr>
          <a:xfrm>
            <a:off x="4196226" y="2082786"/>
            <a:ext cx="1815643" cy="8288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 smtClean="0"/>
          </a:p>
          <a:p>
            <a:pPr algn="ctr"/>
            <a:r>
              <a:rPr lang="en-US" dirty="0" smtClean="0"/>
              <a:t>Envoy Sidecar</a:t>
            </a:r>
            <a:endParaRPr lang="nl-NL" dirty="0"/>
          </a:p>
        </p:txBody>
      </p:sp>
      <p:sp>
        <p:nvSpPr>
          <p:cNvPr id="10" name="Down Arrow 9"/>
          <p:cNvSpPr/>
          <p:nvPr/>
        </p:nvSpPr>
        <p:spPr>
          <a:xfrm>
            <a:off x="4788283" y="1118973"/>
            <a:ext cx="315764" cy="1013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Down Arrow 10"/>
          <p:cNvSpPr/>
          <p:nvPr/>
        </p:nvSpPr>
        <p:spPr>
          <a:xfrm flipV="1">
            <a:off x="5227425" y="1118973"/>
            <a:ext cx="315764" cy="101307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Left-Right Arrow 11"/>
          <p:cNvSpPr/>
          <p:nvPr/>
        </p:nvSpPr>
        <p:spPr>
          <a:xfrm rot="20158568">
            <a:off x="3542870" y="2778908"/>
            <a:ext cx="860989" cy="297348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ight Arrow 12"/>
          <p:cNvSpPr/>
          <p:nvPr/>
        </p:nvSpPr>
        <p:spPr>
          <a:xfrm>
            <a:off x="5881545" y="2313030"/>
            <a:ext cx="1420938" cy="368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extBox 13"/>
          <p:cNvSpPr txBox="1"/>
          <p:nvPr/>
        </p:nvSpPr>
        <p:spPr>
          <a:xfrm>
            <a:off x="4463647" y="792000"/>
            <a:ext cx="13272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http(s), </a:t>
            </a:r>
            <a:r>
              <a:rPr lang="en-US" sz="1300" dirty="0" err="1" smtClean="0"/>
              <a:t>tcp,gRPC</a:t>
            </a:r>
            <a:endParaRPr lang="nl-NL" sz="1300" dirty="0" err="1" smtClean="0"/>
          </a:p>
        </p:txBody>
      </p:sp>
      <p:sp>
        <p:nvSpPr>
          <p:cNvPr id="15" name="TextBox 14"/>
          <p:cNvSpPr txBox="1"/>
          <p:nvPr/>
        </p:nvSpPr>
        <p:spPr>
          <a:xfrm>
            <a:off x="6890273" y="2046549"/>
            <a:ext cx="20887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Metrics, trace, policy checks</a:t>
            </a:r>
            <a:endParaRPr lang="nl-NL" sz="1300" dirty="0" err="1" smtClean="0"/>
          </a:p>
        </p:txBody>
      </p:sp>
      <p:sp>
        <p:nvSpPr>
          <p:cNvPr id="16" name="Rounded Rectangle 15"/>
          <p:cNvSpPr/>
          <p:nvPr/>
        </p:nvSpPr>
        <p:spPr>
          <a:xfrm>
            <a:off x="7343999" y="3082329"/>
            <a:ext cx="1181262" cy="439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Istio</a:t>
            </a:r>
            <a:r>
              <a:rPr lang="en-US" dirty="0" smtClean="0"/>
              <a:t> Pilot</a:t>
            </a:r>
            <a:endParaRPr lang="nl-NL" dirty="0"/>
          </a:p>
        </p:txBody>
      </p:sp>
      <p:sp>
        <p:nvSpPr>
          <p:cNvPr id="17" name="Rounded Rectangle 16"/>
          <p:cNvSpPr/>
          <p:nvPr/>
        </p:nvSpPr>
        <p:spPr>
          <a:xfrm>
            <a:off x="7343999" y="2295134"/>
            <a:ext cx="1181262" cy="439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Istio</a:t>
            </a:r>
            <a:r>
              <a:rPr lang="en-US" dirty="0" smtClean="0"/>
              <a:t> Mixer</a:t>
            </a:r>
            <a:endParaRPr lang="nl-NL" dirty="0"/>
          </a:p>
        </p:txBody>
      </p:sp>
      <p:sp>
        <p:nvSpPr>
          <p:cNvPr id="18" name="Rounded Rectangle 17"/>
          <p:cNvSpPr/>
          <p:nvPr/>
        </p:nvSpPr>
        <p:spPr>
          <a:xfrm>
            <a:off x="7343999" y="3606990"/>
            <a:ext cx="1181262" cy="4391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Istio</a:t>
            </a:r>
            <a:r>
              <a:rPr lang="en-US" dirty="0" smtClean="0"/>
              <a:t> </a:t>
            </a:r>
            <a:r>
              <a:rPr lang="en-US" dirty="0" err="1" smtClean="0"/>
              <a:t>Auth</a:t>
            </a:r>
            <a:endParaRPr lang="nl-NL" dirty="0"/>
          </a:p>
        </p:txBody>
      </p:sp>
      <p:cxnSp>
        <p:nvCxnSpPr>
          <p:cNvPr id="20" name="Straight Arrow Connector 19"/>
          <p:cNvCxnSpPr>
            <a:stCxn id="16" idx="1"/>
          </p:cNvCxnSpPr>
          <p:nvPr/>
        </p:nvCxnSpPr>
        <p:spPr>
          <a:xfrm flipH="1" flipV="1">
            <a:off x="5881545" y="2749421"/>
            <a:ext cx="1462454" cy="55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1"/>
          </p:cNvCxnSpPr>
          <p:nvPr/>
        </p:nvCxnSpPr>
        <p:spPr>
          <a:xfrm flipH="1" flipV="1">
            <a:off x="5864814" y="2819795"/>
            <a:ext cx="1479185" cy="10067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 rot="1314971">
            <a:off x="6406593" y="2941034"/>
            <a:ext cx="8399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 smtClean="0"/>
              <a:t>Configuration</a:t>
            </a:r>
            <a:endParaRPr lang="nl-NL" sz="1100" i="1" dirty="0" err="1" smtClean="0"/>
          </a:p>
        </p:txBody>
      </p:sp>
      <p:sp>
        <p:nvSpPr>
          <p:cNvPr id="25" name="TextBox 24"/>
          <p:cNvSpPr txBox="1"/>
          <p:nvPr/>
        </p:nvSpPr>
        <p:spPr>
          <a:xfrm rot="2057824">
            <a:off x="6311147" y="3271998"/>
            <a:ext cx="100348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 smtClean="0"/>
              <a:t>TLS Certificates</a:t>
            </a:r>
            <a:endParaRPr lang="nl-NL" sz="1100" i="1" dirty="0" err="1" smtClean="0"/>
          </a:p>
        </p:txBody>
      </p:sp>
      <p:pic>
        <p:nvPicPr>
          <p:cNvPr id="26" name="Picture 14" descr="https://www.cncf.io/wp-content/uploads/2018/02/envoy-horizontal-color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861" y="2318102"/>
            <a:ext cx="795186" cy="257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 descr="Image result for isti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0545" y="4132943"/>
            <a:ext cx="408168" cy="40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08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5" grpId="0"/>
      <p:bldP spid="16" grpId="0" animBg="1"/>
      <p:bldP spid="17" grpId="0" animBg="1"/>
      <p:bldP spid="18" grpId="0" animBg="1"/>
      <p:bldP spid="24" grpId="0"/>
      <p:bldP spid="2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Istio</a:t>
            </a:r>
            <a:r>
              <a:rPr lang="en-US" dirty="0" smtClean="0"/>
              <a:t> Demo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  <p:sp>
        <p:nvSpPr>
          <p:cNvPr id="7" name="Picture Placeholder 6"/>
          <p:cNvSpPr>
            <a:spLocks noGrp="1"/>
          </p:cNvSpPr>
          <p:nvPr>
            <p:ph type="pic" idx="1"/>
          </p:nvPr>
        </p:nvSpPr>
        <p:spPr/>
      </p:sp>
      <p:pic>
        <p:nvPicPr>
          <p:cNvPr id="8" name="Picture 2" descr="Image result for is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3248" y="3207904"/>
            <a:ext cx="1288268" cy="128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204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Image result for is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989" y="83089"/>
            <a:ext cx="1288268" cy="128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2" descr="Bookinfo Application"/>
          <p:cNvSpPr>
            <a:spLocks noChangeAspect="1" noChangeArrowheads="1"/>
          </p:cNvSpPr>
          <p:nvPr/>
        </p:nvSpPr>
        <p:spPr bwMode="auto">
          <a:xfrm>
            <a:off x="4596268" y="7674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8417" y="2607307"/>
            <a:ext cx="3897544" cy="2328971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62" y="107157"/>
            <a:ext cx="6114013" cy="28193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50" name="Elbow Connector 49"/>
          <p:cNvCxnSpPr/>
          <p:nvPr/>
        </p:nvCxnSpPr>
        <p:spPr>
          <a:xfrm>
            <a:off x="4068726" y="1963479"/>
            <a:ext cx="4600353" cy="1254642"/>
          </a:xfrm>
          <a:prstGeom prst="bentConnector3">
            <a:avLst>
              <a:gd name="adj1" fmla="val 99923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Elbow Connector 52"/>
          <p:cNvCxnSpPr/>
          <p:nvPr/>
        </p:nvCxnSpPr>
        <p:spPr>
          <a:xfrm>
            <a:off x="5849390" y="1571045"/>
            <a:ext cx="1876936" cy="1235950"/>
          </a:xfrm>
          <a:prstGeom prst="bentConnector3">
            <a:avLst>
              <a:gd name="adj1" fmla="val 99851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/>
          <p:nvPr/>
        </p:nvCxnSpPr>
        <p:spPr>
          <a:xfrm rot="16200000" flipH="1">
            <a:off x="4878675" y="1660554"/>
            <a:ext cx="2884968" cy="230167"/>
          </a:xfrm>
          <a:prstGeom prst="bentConnector3">
            <a:avLst>
              <a:gd name="adj1" fmla="val 1351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>
            <a:off x="730103" y="2806996"/>
            <a:ext cx="6719777" cy="1842977"/>
          </a:xfrm>
          <a:prstGeom prst="bentConnector3">
            <a:avLst>
              <a:gd name="adj1" fmla="val 105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9003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Istio</a:t>
            </a:r>
            <a:r>
              <a:rPr lang="en-US" dirty="0" smtClean="0"/>
              <a:t> – </a:t>
            </a:r>
            <a:r>
              <a:rPr lang="en-US" dirty="0" err="1" smtClean="0"/>
              <a:t>Bookinfo</a:t>
            </a:r>
            <a:r>
              <a:rPr lang="en-US" dirty="0" smtClean="0"/>
              <a:t>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3395015" cy="3780000"/>
          </a:xfrm>
        </p:spPr>
        <p:txBody>
          <a:bodyPr/>
          <a:lstStyle/>
          <a:p>
            <a:r>
              <a:rPr lang="en-US" dirty="0" smtClean="0"/>
              <a:t>10% weight for routing to Reviews-v2</a:t>
            </a:r>
          </a:p>
          <a:p>
            <a:r>
              <a:rPr lang="en-US" dirty="0" smtClean="0"/>
              <a:t>Content based routing to Reviews-v3 for special user</a:t>
            </a:r>
          </a:p>
          <a:p>
            <a:r>
              <a:rPr lang="en-US" dirty="0" smtClean="0"/>
              <a:t>Denier/Blacklist on Details</a:t>
            </a:r>
            <a:endParaRPr lang="nl-NL" dirty="0"/>
          </a:p>
        </p:txBody>
      </p:sp>
      <p:pic>
        <p:nvPicPr>
          <p:cNvPr id="8" name="Picture 2" descr="Image result for is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989" y="83089"/>
            <a:ext cx="1288268" cy="128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AutoShape 2" descr="Bookinfo Application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039" y="1624693"/>
            <a:ext cx="5315218" cy="3176100"/>
          </a:xfrm>
          <a:prstGeom prst="rect">
            <a:avLst/>
          </a:prstGeom>
        </p:spPr>
      </p:pic>
      <p:sp>
        <p:nvSpPr>
          <p:cNvPr id="4" name="Right Arrow 3"/>
          <p:cNvSpPr/>
          <p:nvPr/>
        </p:nvSpPr>
        <p:spPr>
          <a:xfrm rot="19972524">
            <a:off x="5621081" y="2154496"/>
            <a:ext cx="1417674" cy="368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90%</a:t>
            </a:r>
            <a:endParaRPr lang="nl-NL" dirty="0"/>
          </a:p>
        </p:txBody>
      </p:sp>
      <p:sp>
        <p:nvSpPr>
          <p:cNvPr id="9" name="Right Arrow 8"/>
          <p:cNvSpPr/>
          <p:nvPr/>
        </p:nvSpPr>
        <p:spPr>
          <a:xfrm rot="1342904">
            <a:off x="5610370" y="2799171"/>
            <a:ext cx="1417674" cy="36859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= </a:t>
            </a:r>
            <a:r>
              <a:rPr lang="en-US" dirty="0" err="1" smtClean="0"/>
              <a:t>lucas</a:t>
            </a:r>
            <a:endParaRPr lang="nl-NL" dirty="0"/>
          </a:p>
        </p:txBody>
      </p:sp>
      <p:pic>
        <p:nvPicPr>
          <p:cNvPr id="14338" name="Picture 2" descr="Image result for stop sig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4844" y="3402970"/>
            <a:ext cx="550147" cy="54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ight Arrow 10"/>
          <p:cNvSpPr/>
          <p:nvPr/>
        </p:nvSpPr>
        <p:spPr>
          <a:xfrm rot="21291712">
            <a:off x="5693346" y="2602824"/>
            <a:ext cx="1237071" cy="7187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73" y="3030045"/>
            <a:ext cx="3907178" cy="1801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4171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8987" y="1899683"/>
            <a:ext cx="4813791" cy="28553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08" y="131359"/>
            <a:ext cx="3124263" cy="3536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50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84" y="61172"/>
            <a:ext cx="6690976" cy="42007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8902" y="2807042"/>
            <a:ext cx="7136227" cy="205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98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 Agility</a:t>
            </a:r>
          </a:p>
          <a:p>
            <a:pPr lvl="1"/>
            <a:r>
              <a:rPr lang="en-US" dirty="0" smtClean="0"/>
              <a:t>In functionality: quick, cheap, effortless and risk free</a:t>
            </a:r>
          </a:p>
          <a:p>
            <a:r>
              <a:rPr lang="en-US" dirty="0" smtClean="0"/>
              <a:t>IT Agility</a:t>
            </a:r>
          </a:p>
          <a:p>
            <a:pPr lvl="1"/>
            <a:r>
              <a:rPr lang="en-US" dirty="0" smtClean="0"/>
              <a:t>In non-functionality: scale, resilience, infrastructure &amp; location</a:t>
            </a:r>
          </a:p>
          <a:p>
            <a:r>
              <a:rPr lang="en-US" dirty="0" smtClean="0"/>
              <a:t>Real working applications with rapid relevant evolution that run reliably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Introduction to the Oracle Cloud Microservices Platform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7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27727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Zipkin</a:t>
            </a:r>
            <a:r>
              <a:rPr lang="en-US" dirty="0" smtClean="0"/>
              <a:t> Tracing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70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997446"/>
            <a:ext cx="7712150" cy="37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8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Prometheus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773487"/>
            <a:ext cx="6202325" cy="408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70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Grafana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028" y="823701"/>
            <a:ext cx="8375628" cy="40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20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Fluentd</a:t>
            </a:r>
            <a:r>
              <a:rPr lang="en-US" dirty="0" smtClean="0"/>
              <a:t> + Elastic Stack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73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19" y="792000"/>
            <a:ext cx="8343014" cy="398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9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Fluentd</a:t>
            </a:r>
            <a:r>
              <a:rPr lang="en-US" dirty="0" smtClean="0"/>
              <a:t> + Elastic Stack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305" y="884733"/>
            <a:ext cx="8065825" cy="38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54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700087" y="2563337"/>
            <a:ext cx="1205024" cy="464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 A</a:t>
            </a:r>
            <a:endParaRPr lang="nl-NL" dirty="0"/>
          </a:p>
        </p:txBody>
      </p:sp>
      <p:sp>
        <p:nvSpPr>
          <p:cNvPr id="30" name="TextBox 29"/>
          <p:cNvSpPr txBox="1"/>
          <p:nvPr/>
        </p:nvSpPr>
        <p:spPr>
          <a:xfrm>
            <a:off x="5645541" y="2563337"/>
            <a:ext cx="36589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v3</a:t>
            </a:r>
            <a:endParaRPr lang="nl-NL" sz="1300" dirty="0" err="1" smtClean="0"/>
          </a:p>
        </p:txBody>
      </p:sp>
      <p:sp>
        <p:nvSpPr>
          <p:cNvPr id="10" name="Rectangle 9"/>
          <p:cNvSpPr/>
          <p:nvPr/>
        </p:nvSpPr>
        <p:spPr>
          <a:xfrm>
            <a:off x="4428323" y="2900671"/>
            <a:ext cx="1205024" cy="4645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 A</a:t>
            </a:r>
            <a:endParaRPr lang="nl-NL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Istio</a:t>
            </a:r>
            <a:r>
              <a:rPr lang="en-US" dirty="0" smtClean="0"/>
              <a:t> –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3395015" cy="3780000"/>
          </a:xfrm>
        </p:spPr>
        <p:txBody>
          <a:bodyPr/>
          <a:lstStyle/>
          <a:p>
            <a:r>
              <a:rPr lang="en-US" dirty="0" smtClean="0"/>
              <a:t>Each service returns its name and version – and perhaps some payload</a:t>
            </a:r>
          </a:p>
          <a:p>
            <a:pPr lvl="1"/>
            <a:r>
              <a:rPr lang="en-US" dirty="0" smtClean="0"/>
              <a:t>And writes some logging</a:t>
            </a:r>
          </a:p>
          <a:p>
            <a:r>
              <a:rPr lang="en-US" dirty="0" smtClean="0"/>
              <a:t>Demo</a:t>
            </a:r>
          </a:p>
          <a:p>
            <a:pPr lvl="1"/>
            <a:r>
              <a:rPr lang="en-US" dirty="0" smtClean="0"/>
              <a:t>Call Pod A – only v1 responses</a:t>
            </a:r>
          </a:p>
          <a:p>
            <a:pPr lvl="1"/>
            <a:r>
              <a:rPr lang="en-US" dirty="0" smtClean="0"/>
              <a:t>Check </a:t>
            </a:r>
            <a:r>
              <a:rPr lang="en-US" dirty="0" err="1" smtClean="0"/>
              <a:t>Zipkin</a:t>
            </a:r>
            <a:endParaRPr lang="en-US" dirty="0" smtClean="0"/>
          </a:p>
          <a:p>
            <a:pPr lvl="1"/>
            <a:r>
              <a:rPr lang="en-US" dirty="0" smtClean="0"/>
              <a:t>Check </a:t>
            </a:r>
            <a:r>
              <a:rPr lang="en-US" dirty="0" err="1" smtClean="0"/>
              <a:t>Grafana</a:t>
            </a:r>
            <a:endParaRPr lang="en-US" dirty="0" smtClean="0"/>
          </a:p>
          <a:p>
            <a:pPr lvl="1"/>
            <a:r>
              <a:rPr lang="en-US" dirty="0" smtClean="0"/>
              <a:t>Generate Service Graph</a:t>
            </a:r>
          </a:p>
          <a:p>
            <a:pPr lvl="1"/>
            <a:r>
              <a:rPr lang="en-US" dirty="0" smtClean="0"/>
              <a:t>Switch 50% of traffic </a:t>
            </a:r>
            <a:br>
              <a:rPr lang="en-US" dirty="0" smtClean="0"/>
            </a:br>
            <a:r>
              <a:rPr lang="en-US" dirty="0" smtClean="0"/>
              <a:t>from Pod A v1 to v2</a:t>
            </a:r>
          </a:p>
          <a:p>
            <a:pPr lvl="1"/>
            <a:r>
              <a:rPr lang="en-US" dirty="0" smtClean="0"/>
              <a:t>Header based routing to v3</a:t>
            </a:r>
          </a:p>
          <a:p>
            <a:pPr lvl="1"/>
            <a:r>
              <a:rPr lang="en-US" dirty="0" smtClean="0"/>
              <a:t>Check responses</a:t>
            </a:r>
          </a:p>
          <a:p>
            <a:pPr lvl="1"/>
            <a:r>
              <a:rPr lang="en-US" dirty="0" smtClean="0"/>
              <a:t>Check Service Graph</a:t>
            </a:r>
          </a:p>
          <a:p>
            <a:pPr lvl="1"/>
            <a:r>
              <a:rPr lang="en-US" dirty="0" smtClean="0"/>
              <a:t>Check </a:t>
            </a:r>
            <a:r>
              <a:rPr lang="en-US" dirty="0" err="1" smtClean="0"/>
              <a:t>Kibana</a:t>
            </a:r>
            <a:endParaRPr lang="en-US" dirty="0" smtClean="0"/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75</a:t>
            </a:fld>
            <a:endParaRPr lang="nl-NL"/>
          </a:p>
        </p:txBody>
      </p:sp>
      <p:pic>
        <p:nvPicPr>
          <p:cNvPr id="8" name="Picture 2" descr="Image result for ist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581" y="131568"/>
            <a:ext cx="1721378" cy="1721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/>
          <p:nvPr/>
        </p:nvSpPr>
        <p:spPr>
          <a:xfrm>
            <a:off x="4168753" y="3255088"/>
            <a:ext cx="1205024" cy="429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 A</a:t>
            </a:r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5115051" y="3283768"/>
            <a:ext cx="17633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v1</a:t>
            </a:r>
            <a:endParaRPr lang="nl-NL" sz="1300" dirty="0" err="1" smtClean="0"/>
          </a:p>
        </p:txBody>
      </p:sp>
      <p:sp>
        <p:nvSpPr>
          <p:cNvPr id="12" name="TextBox 11"/>
          <p:cNvSpPr txBox="1"/>
          <p:nvPr/>
        </p:nvSpPr>
        <p:spPr>
          <a:xfrm>
            <a:off x="5373777" y="2900671"/>
            <a:ext cx="36589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v2</a:t>
            </a:r>
            <a:endParaRPr lang="nl-NL" sz="1300" dirty="0" err="1" smtClean="0"/>
          </a:p>
        </p:txBody>
      </p:sp>
      <p:sp>
        <p:nvSpPr>
          <p:cNvPr id="13" name="Rectangle 12"/>
          <p:cNvSpPr/>
          <p:nvPr/>
        </p:nvSpPr>
        <p:spPr>
          <a:xfrm>
            <a:off x="6376435" y="3945688"/>
            <a:ext cx="1205024" cy="46458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 C</a:t>
            </a:r>
            <a:endParaRPr lang="nl-NL" dirty="0"/>
          </a:p>
        </p:txBody>
      </p:sp>
      <p:sp>
        <p:nvSpPr>
          <p:cNvPr id="14" name="Rectangle 13"/>
          <p:cNvSpPr/>
          <p:nvPr/>
        </p:nvSpPr>
        <p:spPr>
          <a:xfrm>
            <a:off x="6116865" y="4300105"/>
            <a:ext cx="1205024" cy="4291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 C</a:t>
            </a:r>
            <a:endParaRPr lang="nl-NL" dirty="0"/>
          </a:p>
        </p:txBody>
      </p:sp>
      <p:sp>
        <p:nvSpPr>
          <p:cNvPr id="15" name="TextBox 14"/>
          <p:cNvSpPr txBox="1"/>
          <p:nvPr/>
        </p:nvSpPr>
        <p:spPr>
          <a:xfrm>
            <a:off x="7063163" y="4328785"/>
            <a:ext cx="17633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v1</a:t>
            </a:r>
            <a:endParaRPr lang="nl-NL" sz="1300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7321889" y="3945688"/>
            <a:ext cx="36589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v2</a:t>
            </a:r>
            <a:endParaRPr lang="nl-NL" sz="1300" dirty="0" err="1" smtClean="0"/>
          </a:p>
        </p:txBody>
      </p:sp>
      <p:sp>
        <p:nvSpPr>
          <p:cNvPr id="17" name="Rectangle 16"/>
          <p:cNvSpPr/>
          <p:nvPr/>
        </p:nvSpPr>
        <p:spPr>
          <a:xfrm>
            <a:off x="6526367" y="2817864"/>
            <a:ext cx="1205024" cy="46458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 B</a:t>
            </a:r>
            <a:endParaRPr lang="nl-NL" dirty="0"/>
          </a:p>
        </p:txBody>
      </p:sp>
      <p:sp>
        <p:nvSpPr>
          <p:cNvPr id="18" name="Rectangle 17"/>
          <p:cNvSpPr/>
          <p:nvPr/>
        </p:nvSpPr>
        <p:spPr>
          <a:xfrm>
            <a:off x="6266797" y="3172281"/>
            <a:ext cx="1205024" cy="42914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 B</a:t>
            </a:r>
            <a:endParaRPr lang="nl-NL" dirty="0"/>
          </a:p>
        </p:txBody>
      </p:sp>
      <p:sp>
        <p:nvSpPr>
          <p:cNvPr id="19" name="TextBox 18"/>
          <p:cNvSpPr txBox="1"/>
          <p:nvPr/>
        </p:nvSpPr>
        <p:spPr>
          <a:xfrm>
            <a:off x="7213095" y="3200961"/>
            <a:ext cx="17633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v1</a:t>
            </a:r>
            <a:endParaRPr lang="nl-NL" sz="13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7471821" y="2817864"/>
            <a:ext cx="36589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v2</a:t>
            </a:r>
            <a:endParaRPr lang="nl-NL" sz="1300" dirty="0" err="1" smtClean="0"/>
          </a:p>
        </p:txBody>
      </p:sp>
      <p:sp>
        <p:nvSpPr>
          <p:cNvPr id="21" name="Rectangle 20"/>
          <p:cNvSpPr/>
          <p:nvPr/>
        </p:nvSpPr>
        <p:spPr>
          <a:xfrm>
            <a:off x="7418086" y="1965084"/>
            <a:ext cx="1205024" cy="464585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Pod D</a:t>
            </a:r>
            <a:endParaRPr lang="nl-NL" dirty="0"/>
          </a:p>
        </p:txBody>
      </p:sp>
      <p:sp>
        <p:nvSpPr>
          <p:cNvPr id="24" name="TextBox 23"/>
          <p:cNvSpPr txBox="1"/>
          <p:nvPr/>
        </p:nvSpPr>
        <p:spPr>
          <a:xfrm>
            <a:off x="8363540" y="1965084"/>
            <a:ext cx="36589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>
                <a:solidFill>
                  <a:schemeClr val="bg1"/>
                </a:solidFill>
              </a:rPr>
              <a:t>v1</a:t>
            </a:r>
            <a:endParaRPr lang="nl-NL" sz="1300" dirty="0" err="1" smtClean="0">
              <a:solidFill>
                <a:schemeClr val="bg1"/>
              </a:solidFill>
            </a:endParaRPr>
          </a:p>
        </p:txBody>
      </p:sp>
      <p:sp>
        <p:nvSpPr>
          <p:cNvPr id="25" name="Right Arrow 24"/>
          <p:cNvSpPr/>
          <p:nvPr/>
        </p:nvSpPr>
        <p:spPr>
          <a:xfrm>
            <a:off x="3269878" y="2936397"/>
            <a:ext cx="683755" cy="692104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</a:t>
            </a:r>
            <a:endParaRPr lang="nl-NL" dirty="0"/>
          </a:p>
        </p:txBody>
      </p:sp>
      <p:sp>
        <p:nvSpPr>
          <p:cNvPr id="26" name="Right Arrow 25"/>
          <p:cNvSpPr/>
          <p:nvPr/>
        </p:nvSpPr>
        <p:spPr>
          <a:xfrm>
            <a:off x="5819553" y="3100726"/>
            <a:ext cx="297312" cy="264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Right Arrow 26"/>
          <p:cNvSpPr/>
          <p:nvPr/>
        </p:nvSpPr>
        <p:spPr>
          <a:xfrm rot="18492820">
            <a:off x="7552061" y="2464548"/>
            <a:ext cx="297312" cy="26453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Right Arrow 27"/>
          <p:cNvSpPr/>
          <p:nvPr/>
        </p:nvSpPr>
        <p:spPr>
          <a:xfrm rot="4039667">
            <a:off x="7090085" y="3634656"/>
            <a:ext cx="297312" cy="26453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967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 smtClean="0"/>
              <a:t>Serverless</a:t>
            </a:r>
            <a:endParaRPr lang="nl-NL" sz="2800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822000" y="1762420"/>
            <a:ext cx="3781425" cy="2129832"/>
          </a:xfr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smtClean="0"/>
              <a:t>Introduction to the Oracle Cloud Microservices Platform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76</a:t>
            </a:fld>
            <a:endParaRPr lang="nl-NL" noProof="0" dirty="0"/>
          </a:p>
        </p:txBody>
      </p:sp>
      <p:sp>
        <p:nvSpPr>
          <p:cNvPr id="8" name="TextBox 7"/>
          <p:cNvSpPr txBox="1"/>
          <p:nvPr/>
        </p:nvSpPr>
        <p:spPr>
          <a:xfrm>
            <a:off x="3030656" y="2304116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33015" y="1603076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795928" y="2000201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533015" y="2374780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722208" y="2749359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529796" y="3183950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83213" y="1169957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7310" y="1957477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λ</a:t>
            </a:r>
            <a:endParaRPr lang="nl-NL" sz="4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28195" y="2384921"/>
            <a:ext cx="5518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462392" y="1276665"/>
            <a:ext cx="32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401387" y="2674240"/>
            <a:ext cx="3208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4400" b="1" dirty="0" smtClean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λ</a:t>
            </a:r>
            <a:endParaRPr lang="nl-NL" sz="44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775385" y="3259462"/>
            <a:ext cx="379937" cy="1873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TextBox 19"/>
          <p:cNvSpPr txBox="1"/>
          <p:nvPr/>
        </p:nvSpPr>
        <p:spPr>
          <a:xfrm>
            <a:off x="7845702" y="3220570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smtClean="0"/>
              <a:t>µ</a:t>
            </a:r>
            <a:endParaRPr lang="nl-NL" sz="1100" dirty="0"/>
          </a:p>
        </p:txBody>
      </p:sp>
    </p:spTree>
    <p:extLst>
      <p:ext uri="{BB962C8B-B14F-4D97-AF65-F5344CB8AC3E}">
        <p14:creationId xmlns:p14="http://schemas.microsoft.com/office/powerpoint/2010/main" val="2328069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2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3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47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79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6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12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1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104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12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3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  <p:bldP spid="10" grpId="0"/>
      <p:bldP spid="10" grpId="1"/>
      <p:bldP spid="11" grpId="0"/>
      <p:bldP spid="11" grpId="1"/>
      <p:bldP spid="11" grpId="2"/>
      <p:bldP spid="12" grpId="0"/>
      <p:bldP spid="12" grpId="1"/>
      <p:bldP spid="12" grpId="2"/>
      <p:bldP spid="13" grpId="0"/>
      <p:bldP spid="13" grpId="1"/>
      <p:bldP spid="13" grpId="2"/>
      <p:bldP spid="13" grpId="3"/>
      <p:bldP spid="14" grpId="0"/>
      <p:bldP spid="14" grpId="1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 animBg="1"/>
      <p:bldP spid="20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9998" y="288000"/>
            <a:ext cx="7296242" cy="504000"/>
          </a:xfrm>
        </p:spPr>
        <p:txBody>
          <a:bodyPr/>
          <a:lstStyle/>
          <a:p>
            <a:r>
              <a:rPr lang="en-US" sz="2800" dirty="0" smtClean="0"/>
              <a:t>Open Source </a:t>
            </a:r>
            <a:r>
              <a:rPr lang="en-US" sz="2800" dirty="0" err="1" smtClean="0"/>
              <a:t>Serverless</a:t>
            </a:r>
            <a:r>
              <a:rPr lang="en-US" sz="2800" dirty="0" smtClean="0"/>
              <a:t> </a:t>
            </a:r>
            <a:br>
              <a:rPr lang="en-US" sz="2800" dirty="0" smtClean="0"/>
            </a:br>
            <a:r>
              <a:rPr lang="en-US" sz="2800" dirty="0" smtClean="0"/>
              <a:t>Function Platform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918120" cy="3780000"/>
          </a:xfrm>
        </p:spPr>
        <p:txBody>
          <a:bodyPr/>
          <a:lstStyle/>
          <a:p>
            <a:r>
              <a:rPr lang="en-US" dirty="0" smtClean="0"/>
              <a:t>Functions can be implemented in any</a:t>
            </a:r>
            <a:br>
              <a:rPr lang="en-US" dirty="0" smtClean="0"/>
            </a:br>
            <a:r>
              <a:rPr lang="en-US" dirty="0" smtClean="0"/>
              <a:t>language</a:t>
            </a:r>
          </a:p>
          <a:p>
            <a:pPr lvl="1"/>
            <a:r>
              <a:rPr lang="en-US" dirty="0" smtClean="0"/>
              <a:t>Java, Go, PHP, JavaScript/Node,</a:t>
            </a:r>
            <a:br>
              <a:rPr lang="en-US" dirty="0" smtClean="0"/>
            </a:br>
            <a:r>
              <a:rPr lang="en-US" dirty="0" smtClean="0"/>
              <a:t>Python, Ruby</a:t>
            </a:r>
          </a:p>
          <a:p>
            <a:r>
              <a:rPr lang="en-US" dirty="0" smtClean="0"/>
              <a:t>Functions run in their own container</a:t>
            </a:r>
          </a:p>
          <a:p>
            <a:r>
              <a:rPr lang="en-US" dirty="0" smtClean="0"/>
              <a:t>Functions can be accessed via HTTP calls</a:t>
            </a:r>
          </a:p>
          <a:p>
            <a:pPr lvl="1"/>
            <a:r>
              <a:rPr lang="en-US" dirty="0" smtClean="0"/>
              <a:t>Routing, load balancing, running is</a:t>
            </a:r>
            <a:br>
              <a:rPr lang="en-US" dirty="0" smtClean="0"/>
            </a:br>
            <a:r>
              <a:rPr lang="en-US" dirty="0" smtClean="0"/>
              <a:t>taken care of by </a:t>
            </a:r>
            <a:r>
              <a:rPr lang="en-US" dirty="0" err="1" smtClean="0"/>
              <a:t>Fn</a:t>
            </a:r>
            <a:r>
              <a:rPr lang="en-US" dirty="0" smtClean="0"/>
              <a:t> Server platform</a:t>
            </a:r>
          </a:p>
          <a:p>
            <a:pPr lvl="1"/>
            <a:r>
              <a:rPr lang="en-US" dirty="0" smtClean="0"/>
              <a:t>Platform runs locally, on </a:t>
            </a:r>
            <a:r>
              <a:rPr lang="en-US" dirty="0" err="1" smtClean="0"/>
              <a:t>prem</a:t>
            </a:r>
            <a:r>
              <a:rPr lang="en-US" dirty="0" smtClean="0"/>
              <a:t> &amp; in cloud</a:t>
            </a:r>
          </a:p>
          <a:p>
            <a:r>
              <a:rPr lang="en-US" dirty="0" err="1" smtClean="0"/>
              <a:t>Fn</a:t>
            </a:r>
            <a:r>
              <a:rPr lang="en-US" dirty="0" smtClean="0"/>
              <a:t> Flow orchestrates workflows across</a:t>
            </a:r>
            <a:br>
              <a:rPr lang="en-US" dirty="0" smtClean="0"/>
            </a:br>
            <a:r>
              <a:rPr lang="en-US" dirty="0" smtClean="0"/>
              <a:t>multiple functions</a:t>
            </a:r>
          </a:p>
          <a:p>
            <a:pPr lvl="1"/>
            <a:r>
              <a:rPr lang="en-US" dirty="0" smtClean="0"/>
              <a:t>Workflow described in Java</a:t>
            </a:r>
          </a:p>
          <a:p>
            <a:pPr lvl="1"/>
            <a:r>
              <a:rPr lang="en-US" dirty="0" smtClean="0"/>
              <a:t>Includes business logic (conditional, </a:t>
            </a:r>
            <a:br>
              <a:rPr lang="en-US" dirty="0" smtClean="0"/>
            </a:br>
            <a:r>
              <a:rPr lang="en-US" dirty="0" smtClean="0"/>
              <a:t>parallel execution, exceptions)</a:t>
            </a:r>
            <a:br>
              <a:rPr lang="en-US" dirty="0" smtClean="0"/>
            </a:b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6608" y="936000"/>
            <a:ext cx="4311527" cy="401418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801164" y="4430697"/>
            <a:ext cx="3622835" cy="36990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4667" y="4430697"/>
            <a:ext cx="424593" cy="35184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5350" y="4430697"/>
            <a:ext cx="424593" cy="35184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033" y="4430697"/>
            <a:ext cx="424593" cy="35184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6716" y="4430697"/>
            <a:ext cx="424593" cy="3518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7399" y="4430697"/>
            <a:ext cx="424593" cy="35184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8082" y="4430697"/>
            <a:ext cx="424593" cy="35184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18765" y="4430697"/>
            <a:ext cx="424593" cy="351848"/>
          </a:xfrm>
          <a:prstGeom prst="rect">
            <a:avLst/>
          </a:prstGeom>
        </p:spPr>
      </p:pic>
      <p:sp>
        <p:nvSpPr>
          <p:cNvPr id="55" name="Rounded Rectangle 54"/>
          <p:cNvSpPr/>
          <p:nvPr/>
        </p:nvSpPr>
        <p:spPr>
          <a:xfrm>
            <a:off x="4801165" y="3616368"/>
            <a:ext cx="379937" cy="1873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6" name="TextBox 55"/>
          <p:cNvSpPr txBox="1"/>
          <p:nvPr/>
        </p:nvSpPr>
        <p:spPr>
          <a:xfrm>
            <a:off x="4871482" y="357747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smtClean="0"/>
              <a:t>µ</a:t>
            </a:r>
            <a:endParaRPr lang="nl-NL" sz="1100" dirty="0"/>
          </a:p>
        </p:txBody>
      </p:sp>
      <p:sp>
        <p:nvSpPr>
          <p:cNvPr id="57" name="Rectangle 56"/>
          <p:cNvSpPr/>
          <p:nvPr/>
        </p:nvSpPr>
        <p:spPr>
          <a:xfrm>
            <a:off x="4680000" y="2469600"/>
            <a:ext cx="4218135" cy="82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Rectangle 57"/>
          <p:cNvSpPr/>
          <p:nvPr/>
        </p:nvSpPr>
        <p:spPr>
          <a:xfrm>
            <a:off x="4586608" y="1004962"/>
            <a:ext cx="4218135" cy="14646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8" name="Picture 4" descr="Image result for project fn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689" y="73850"/>
            <a:ext cx="2160557" cy="896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254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7" grpId="0" animBg="1"/>
      <p:bldP spid="5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Fn</a:t>
            </a:r>
            <a:r>
              <a:rPr lang="en-US" dirty="0" smtClean="0"/>
              <a:t> has announced support for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78</a:t>
            </a:fld>
            <a:endParaRPr lang="nl-NL"/>
          </a:p>
        </p:txBody>
      </p:sp>
      <p:pic>
        <p:nvPicPr>
          <p:cNvPr id="2050" name="Picture 2" descr="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039" y="1080000"/>
            <a:ext cx="3912960" cy="154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4" descr="https://s3-us-west-2.amazonaws.com/assets.site.serverless.com/logos/serverless-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  <p:pic>
        <p:nvPicPr>
          <p:cNvPr id="2054" name="Picture 6" descr="Image result for serverless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75" y="2834619"/>
            <a:ext cx="6331857" cy="1894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517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Managed </a:t>
            </a:r>
            <a:r>
              <a:rPr lang="en-US" sz="2800" dirty="0" err="1" smtClean="0"/>
              <a:t>Serverless</a:t>
            </a:r>
            <a:r>
              <a:rPr lang="en-US" sz="2800" dirty="0" smtClean="0"/>
              <a:t> Platform on Oracle Public Cloud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11314"/>
          <a:stretch/>
        </p:blipFill>
        <p:spPr>
          <a:xfrm>
            <a:off x="719999" y="1080000"/>
            <a:ext cx="8202346" cy="3473940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2914765" y="1585968"/>
            <a:ext cx="379937" cy="1873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2985082" y="1547076"/>
            <a:ext cx="26642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smtClean="0"/>
              <a:t>µ</a:t>
            </a:r>
            <a:endParaRPr lang="nl-NL" sz="1100" dirty="0"/>
          </a:p>
        </p:txBody>
      </p:sp>
      <p:grpSp>
        <p:nvGrpSpPr>
          <p:cNvPr id="9" name="Group 102"/>
          <p:cNvGrpSpPr>
            <a:grpSpLocks noChangeAspect="1"/>
          </p:cNvGrpSpPr>
          <p:nvPr/>
        </p:nvGrpSpPr>
        <p:grpSpPr bwMode="auto">
          <a:xfrm>
            <a:off x="2787408" y="1589932"/>
            <a:ext cx="108344" cy="221820"/>
            <a:chOff x="4686300" y="1439863"/>
            <a:chExt cx="1577975" cy="2936875"/>
          </a:xfrm>
        </p:grpSpPr>
        <p:sp>
          <p:nvSpPr>
            <p:cNvPr id="10" name="Freeform 1"/>
            <p:cNvSpPr>
              <a:spLocks noChangeArrowheads="1"/>
            </p:cNvSpPr>
            <p:nvPr/>
          </p:nvSpPr>
          <p:spPr bwMode="gray">
            <a:xfrm>
              <a:off x="5211763" y="1439863"/>
              <a:ext cx="519112" cy="1103312"/>
            </a:xfrm>
            <a:custGeom>
              <a:avLst/>
              <a:gdLst>
                <a:gd name="T0" fmla="*/ 168683281 w 1440"/>
                <a:gd name="T1" fmla="*/ 0 h 3065"/>
                <a:gd name="T2" fmla="*/ 179079581 w 1440"/>
                <a:gd name="T3" fmla="*/ 16067678 h 3065"/>
                <a:gd name="T4" fmla="*/ 184797744 w 1440"/>
                <a:gd name="T5" fmla="*/ 33172434 h 3065"/>
                <a:gd name="T6" fmla="*/ 187007214 w 1440"/>
                <a:gd name="T7" fmla="*/ 51443137 h 3065"/>
                <a:gd name="T8" fmla="*/ 185967548 w 1440"/>
                <a:gd name="T9" fmla="*/ 69843429 h 3065"/>
                <a:gd name="T10" fmla="*/ 183628300 w 1440"/>
                <a:gd name="T11" fmla="*/ 80079933 h 3065"/>
                <a:gd name="T12" fmla="*/ 176740332 w 1440"/>
                <a:gd name="T13" fmla="*/ 99516943 h 3065"/>
                <a:gd name="T14" fmla="*/ 160625870 w 1440"/>
                <a:gd name="T15" fmla="*/ 125821484 h 3065"/>
                <a:gd name="T16" fmla="*/ 148020100 w 1440"/>
                <a:gd name="T17" fmla="*/ 143055470 h 3065"/>
                <a:gd name="T18" fmla="*/ 125018031 w 1440"/>
                <a:gd name="T19" fmla="*/ 165861451 h 3065"/>
                <a:gd name="T20" fmla="*/ 99806492 w 1440"/>
                <a:gd name="T21" fmla="*/ 187630715 h 3065"/>
                <a:gd name="T22" fmla="*/ 71216038 w 1440"/>
                <a:gd name="T23" fmla="*/ 213935617 h 3065"/>
                <a:gd name="T24" fmla="*/ 52892105 w 1440"/>
                <a:gd name="T25" fmla="*/ 235704880 h 3065"/>
                <a:gd name="T26" fmla="*/ 47044165 w 1440"/>
                <a:gd name="T27" fmla="*/ 243738719 h 3065"/>
                <a:gd name="T28" fmla="*/ 41326002 w 1440"/>
                <a:gd name="T29" fmla="*/ 258510861 h 3065"/>
                <a:gd name="T30" fmla="*/ 37947087 w 1440"/>
                <a:gd name="T31" fmla="*/ 273412233 h 3065"/>
                <a:gd name="T32" fmla="*/ 37947087 w 1440"/>
                <a:gd name="T33" fmla="*/ 289480271 h 3065"/>
                <a:gd name="T34" fmla="*/ 41326002 w 1440"/>
                <a:gd name="T35" fmla="*/ 305418360 h 3065"/>
                <a:gd name="T36" fmla="*/ 47044165 w 1440"/>
                <a:gd name="T37" fmla="*/ 316951120 h 3065"/>
                <a:gd name="T38" fmla="*/ 67707346 w 1440"/>
                <a:gd name="T39" fmla="*/ 351289501 h 3065"/>
                <a:gd name="T40" fmla="*/ 89539971 w 1440"/>
                <a:gd name="T41" fmla="*/ 385498653 h 3065"/>
                <a:gd name="T42" fmla="*/ 96297439 w 1440"/>
                <a:gd name="T43" fmla="*/ 397031053 h 3065"/>
                <a:gd name="T44" fmla="*/ 48213608 w 1440"/>
                <a:gd name="T45" fmla="*/ 351289501 h 3065"/>
                <a:gd name="T46" fmla="*/ 35607839 w 1440"/>
                <a:gd name="T47" fmla="*/ 337554077 h 3065"/>
                <a:gd name="T48" fmla="*/ 14945018 w 1440"/>
                <a:gd name="T49" fmla="*/ 310083228 h 3065"/>
                <a:gd name="T50" fmla="*/ 6887607 w 1440"/>
                <a:gd name="T51" fmla="*/ 295181856 h 3065"/>
                <a:gd name="T52" fmla="*/ 0 w 1440"/>
                <a:gd name="T53" fmla="*/ 271079979 h 3065"/>
                <a:gd name="T54" fmla="*/ 1169444 w 1440"/>
                <a:gd name="T55" fmla="*/ 252809276 h 3065"/>
                <a:gd name="T56" fmla="*/ 2339248 w 1440"/>
                <a:gd name="T57" fmla="*/ 247107691 h 3065"/>
                <a:gd name="T58" fmla="*/ 13775214 w 1440"/>
                <a:gd name="T59" fmla="*/ 225338427 h 3065"/>
                <a:gd name="T60" fmla="*/ 31059480 w 1440"/>
                <a:gd name="T61" fmla="*/ 205901417 h 3065"/>
                <a:gd name="T62" fmla="*/ 42495806 w 1440"/>
                <a:gd name="T63" fmla="*/ 194498607 h 3065"/>
                <a:gd name="T64" fmla="*/ 82652003 w 1440"/>
                <a:gd name="T65" fmla="*/ 162492480 h 3065"/>
                <a:gd name="T66" fmla="*/ 121639117 w 1440"/>
                <a:gd name="T67" fmla="*/ 130486352 h 3065"/>
                <a:gd name="T68" fmla="*/ 133075082 w 1440"/>
                <a:gd name="T69" fmla="*/ 117787645 h 3065"/>
                <a:gd name="T70" fmla="*/ 156077512 w 1440"/>
                <a:gd name="T71" fmla="*/ 89280079 h 3065"/>
                <a:gd name="T72" fmla="*/ 164134563 w 1440"/>
                <a:gd name="T73" fmla="*/ 72046094 h 3065"/>
                <a:gd name="T74" fmla="*/ 169852725 w 1440"/>
                <a:gd name="T75" fmla="*/ 53775391 h 3065"/>
                <a:gd name="T76" fmla="*/ 172191974 w 1440"/>
                <a:gd name="T77" fmla="*/ 41206273 h 3065"/>
                <a:gd name="T78" fmla="*/ 171022530 w 1440"/>
                <a:gd name="T79" fmla="*/ 13735424 h 3065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1440" h="3065">
                  <a:moveTo>
                    <a:pt x="1298" y="0"/>
                  </a:moveTo>
                  <a:lnTo>
                    <a:pt x="1298" y="0"/>
                  </a:lnTo>
                  <a:lnTo>
                    <a:pt x="1342" y="53"/>
                  </a:lnTo>
                  <a:lnTo>
                    <a:pt x="1378" y="124"/>
                  </a:lnTo>
                  <a:lnTo>
                    <a:pt x="1404" y="185"/>
                  </a:lnTo>
                  <a:lnTo>
                    <a:pt x="1422" y="256"/>
                  </a:lnTo>
                  <a:lnTo>
                    <a:pt x="1439" y="327"/>
                  </a:lnTo>
                  <a:lnTo>
                    <a:pt x="1439" y="397"/>
                  </a:lnTo>
                  <a:lnTo>
                    <a:pt x="1439" y="468"/>
                  </a:lnTo>
                  <a:lnTo>
                    <a:pt x="1431" y="539"/>
                  </a:lnTo>
                  <a:lnTo>
                    <a:pt x="1413" y="618"/>
                  </a:lnTo>
                  <a:lnTo>
                    <a:pt x="1386" y="697"/>
                  </a:lnTo>
                  <a:lnTo>
                    <a:pt x="1360" y="768"/>
                  </a:lnTo>
                  <a:lnTo>
                    <a:pt x="1316" y="839"/>
                  </a:lnTo>
                  <a:lnTo>
                    <a:pt x="1236" y="971"/>
                  </a:lnTo>
                  <a:lnTo>
                    <a:pt x="1139" y="1104"/>
                  </a:lnTo>
                  <a:lnTo>
                    <a:pt x="1051" y="1192"/>
                  </a:lnTo>
                  <a:lnTo>
                    <a:pt x="962" y="1280"/>
                  </a:lnTo>
                  <a:lnTo>
                    <a:pt x="768" y="1448"/>
                  </a:lnTo>
                  <a:lnTo>
                    <a:pt x="654" y="1545"/>
                  </a:lnTo>
                  <a:lnTo>
                    <a:pt x="548" y="1651"/>
                  </a:lnTo>
                  <a:lnTo>
                    <a:pt x="442" y="1757"/>
                  </a:lnTo>
                  <a:lnTo>
                    <a:pt x="407" y="1819"/>
                  </a:lnTo>
                  <a:lnTo>
                    <a:pt x="362" y="1881"/>
                  </a:lnTo>
                  <a:lnTo>
                    <a:pt x="336" y="1934"/>
                  </a:lnTo>
                  <a:lnTo>
                    <a:pt x="318" y="1995"/>
                  </a:lnTo>
                  <a:lnTo>
                    <a:pt x="301" y="2057"/>
                  </a:lnTo>
                  <a:lnTo>
                    <a:pt x="292" y="2110"/>
                  </a:lnTo>
                  <a:lnTo>
                    <a:pt x="292" y="2172"/>
                  </a:lnTo>
                  <a:lnTo>
                    <a:pt x="292" y="2234"/>
                  </a:lnTo>
                  <a:lnTo>
                    <a:pt x="301" y="2296"/>
                  </a:lnTo>
                  <a:lnTo>
                    <a:pt x="318" y="2357"/>
                  </a:lnTo>
                  <a:lnTo>
                    <a:pt x="362" y="2446"/>
                  </a:lnTo>
                  <a:lnTo>
                    <a:pt x="407" y="2543"/>
                  </a:lnTo>
                  <a:lnTo>
                    <a:pt x="521" y="2711"/>
                  </a:lnTo>
                  <a:lnTo>
                    <a:pt x="636" y="2887"/>
                  </a:lnTo>
                  <a:lnTo>
                    <a:pt x="689" y="2975"/>
                  </a:lnTo>
                  <a:lnTo>
                    <a:pt x="741" y="3064"/>
                  </a:lnTo>
                  <a:lnTo>
                    <a:pt x="548" y="2887"/>
                  </a:lnTo>
                  <a:lnTo>
                    <a:pt x="371" y="2711"/>
                  </a:lnTo>
                  <a:lnTo>
                    <a:pt x="274" y="2605"/>
                  </a:lnTo>
                  <a:lnTo>
                    <a:pt x="194" y="2507"/>
                  </a:lnTo>
                  <a:lnTo>
                    <a:pt x="115" y="2393"/>
                  </a:lnTo>
                  <a:lnTo>
                    <a:pt x="53" y="2278"/>
                  </a:lnTo>
                  <a:lnTo>
                    <a:pt x="18" y="2190"/>
                  </a:lnTo>
                  <a:lnTo>
                    <a:pt x="0" y="2092"/>
                  </a:lnTo>
                  <a:lnTo>
                    <a:pt x="0" y="1995"/>
                  </a:lnTo>
                  <a:lnTo>
                    <a:pt x="9" y="1951"/>
                  </a:lnTo>
                  <a:lnTo>
                    <a:pt x="18" y="1907"/>
                  </a:lnTo>
                  <a:lnTo>
                    <a:pt x="53" y="1819"/>
                  </a:lnTo>
                  <a:lnTo>
                    <a:pt x="106" y="1739"/>
                  </a:lnTo>
                  <a:lnTo>
                    <a:pt x="168" y="1660"/>
                  </a:lnTo>
                  <a:lnTo>
                    <a:pt x="239" y="1589"/>
                  </a:lnTo>
                  <a:lnTo>
                    <a:pt x="327" y="1501"/>
                  </a:lnTo>
                  <a:lnTo>
                    <a:pt x="424" y="1413"/>
                  </a:lnTo>
                  <a:lnTo>
                    <a:pt x="636" y="1254"/>
                  </a:lnTo>
                  <a:lnTo>
                    <a:pt x="839" y="1086"/>
                  </a:lnTo>
                  <a:lnTo>
                    <a:pt x="936" y="1007"/>
                  </a:lnTo>
                  <a:lnTo>
                    <a:pt x="1024" y="909"/>
                  </a:lnTo>
                  <a:lnTo>
                    <a:pt x="1121" y="803"/>
                  </a:lnTo>
                  <a:lnTo>
                    <a:pt x="1201" y="689"/>
                  </a:lnTo>
                  <a:lnTo>
                    <a:pt x="1236" y="618"/>
                  </a:lnTo>
                  <a:lnTo>
                    <a:pt x="1263" y="556"/>
                  </a:lnTo>
                  <a:lnTo>
                    <a:pt x="1289" y="486"/>
                  </a:lnTo>
                  <a:lnTo>
                    <a:pt x="1307" y="415"/>
                  </a:lnTo>
                  <a:lnTo>
                    <a:pt x="1325" y="318"/>
                  </a:lnTo>
                  <a:lnTo>
                    <a:pt x="1325" y="212"/>
                  </a:lnTo>
                  <a:lnTo>
                    <a:pt x="1316" y="106"/>
                  </a:lnTo>
                  <a:lnTo>
                    <a:pt x="1298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1" name="Freeform 2"/>
            <p:cNvSpPr>
              <a:spLocks noChangeArrowheads="1"/>
            </p:cNvSpPr>
            <p:nvPr/>
          </p:nvSpPr>
          <p:spPr bwMode="gray">
            <a:xfrm>
              <a:off x="5478463" y="1849438"/>
              <a:ext cx="446087" cy="763587"/>
            </a:xfrm>
            <a:custGeom>
              <a:avLst/>
              <a:gdLst>
                <a:gd name="T0" fmla="*/ 45962095 w 1238"/>
                <a:gd name="T1" fmla="*/ 53838646 h 2120"/>
                <a:gd name="T2" fmla="*/ 72319062 w 1238"/>
                <a:gd name="T3" fmla="*/ 36584101 h 2120"/>
                <a:gd name="T4" fmla="*/ 101013122 w 1238"/>
                <a:gd name="T5" fmla="*/ 21795006 h 2120"/>
                <a:gd name="T6" fmla="*/ 160608255 w 1238"/>
                <a:gd name="T7" fmla="*/ 0 h 2120"/>
                <a:gd name="T8" fmla="*/ 112438787 w 1238"/>
                <a:gd name="T9" fmla="*/ 30875928 h 2120"/>
                <a:gd name="T10" fmla="*/ 78032075 w 1238"/>
                <a:gd name="T11" fmla="*/ 56173710 h 2120"/>
                <a:gd name="T12" fmla="*/ 67774956 w 1238"/>
                <a:gd name="T13" fmla="*/ 66422344 h 2120"/>
                <a:gd name="T14" fmla="*/ 52843653 w 1238"/>
                <a:gd name="T15" fmla="*/ 81341465 h 2120"/>
                <a:gd name="T16" fmla="*/ 43625002 w 1238"/>
                <a:gd name="T17" fmla="*/ 100801408 h 2120"/>
                <a:gd name="T18" fmla="*/ 41288271 w 1238"/>
                <a:gd name="T19" fmla="*/ 108844644 h 2120"/>
                <a:gd name="T20" fmla="*/ 42456817 w 1238"/>
                <a:gd name="T21" fmla="*/ 123634100 h 2120"/>
                <a:gd name="T22" fmla="*/ 45962095 w 1238"/>
                <a:gd name="T23" fmla="*/ 131677337 h 2120"/>
                <a:gd name="T24" fmla="*/ 59724852 w 1238"/>
                <a:gd name="T25" fmla="*/ 154640054 h 2120"/>
                <a:gd name="T26" fmla="*/ 74656155 w 1238"/>
                <a:gd name="T27" fmla="*/ 177472746 h 2120"/>
                <a:gd name="T28" fmla="*/ 78032075 w 1238"/>
                <a:gd name="T29" fmla="*/ 183310585 h 2120"/>
                <a:gd name="T30" fmla="*/ 82705899 w 1238"/>
                <a:gd name="T31" fmla="*/ 199267392 h 2120"/>
                <a:gd name="T32" fmla="*/ 80369167 w 1238"/>
                <a:gd name="T33" fmla="*/ 216521937 h 2120"/>
                <a:gd name="T34" fmla="*/ 78032075 w 1238"/>
                <a:gd name="T35" fmla="*/ 222230110 h 2120"/>
                <a:gd name="T36" fmla="*/ 69981970 w 1238"/>
                <a:gd name="T37" fmla="*/ 237149232 h 2120"/>
                <a:gd name="T38" fmla="*/ 58556305 w 1238"/>
                <a:gd name="T39" fmla="*/ 249732929 h 2120"/>
                <a:gd name="T40" fmla="*/ 31031152 w 1238"/>
                <a:gd name="T41" fmla="*/ 270360224 h 2120"/>
                <a:gd name="T42" fmla="*/ 27525514 w 1238"/>
                <a:gd name="T43" fmla="*/ 273733333 h 2120"/>
                <a:gd name="T44" fmla="*/ 24149594 w 1238"/>
                <a:gd name="T45" fmla="*/ 274901045 h 2120"/>
                <a:gd name="T46" fmla="*/ 33367884 w 1238"/>
                <a:gd name="T47" fmla="*/ 265690097 h 2120"/>
                <a:gd name="T48" fmla="*/ 42456817 w 1238"/>
                <a:gd name="T49" fmla="*/ 248565578 h 2120"/>
                <a:gd name="T50" fmla="*/ 45962095 w 1238"/>
                <a:gd name="T51" fmla="*/ 235981520 h 2120"/>
                <a:gd name="T52" fmla="*/ 45962095 w 1238"/>
                <a:gd name="T53" fmla="*/ 230273347 h 2120"/>
                <a:gd name="T54" fmla="*/ 41288271 w 1238"/>
                <a:gd name="T55" fmla="*/ 211851450 h 2120"/>
                <a:gd name="T56" fmla="*/ 29862606 w 1238"/>
                <a:gd name="T57" fmla="*/ 195894643 h 2120"/>
                <a:gd name="T58" fmla="*/ 17268395 w 1238"/>
                <a:gd name="T59" fmla="*/ 179807810 h 2120"/>
                <a:gd name="T60" fmla="*/ 8049744 w 1238"/>
                <a:gd name="T61" fmla="*/ 161515579 h 2120"/>
                <a:gd name="T62" fmla="*/ 1168546 w 1238"/>
                <a:gd name="T63" fmla="*/ 140888285 h 2120"/>
                <a:gd name="T64" fmla="*/ 1168546 w 1238"/>
                <a:gd name="T65" fmla="*/ 120260990 h 2120"/>
                <a:gd name="T66" fmla="*/ 2337092 w 1238"/>
                <a:gd name="T67" fmla="*/ 110012356 h 2120"/>
                <a:gd name="T68" fmla="*/ 10386837 w 1238"/>
                <a:gd name="T69" fmla="*/ 91590460 h 2120"/>
                <a:gd name="T70" fmla="*/ 22981047 w 1238"/>
                <a:gd name="T71" fmla="*/ 74465941 h 2120"/>
                <a:gd name="T72" fmla="*/ 37912350 w 1238"/>
                <a:gd name="T73" fmla="*/ 59546819 h 212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1238" h="2120">
                  <a:moveTo>
                    <a:pt x="354" y="415"/>
                  </a:moveTo>
                  <a:lnTo>
                    <a:pt x="354" y="415"/>
                  </a:lnTo>
                  <a:lnTo>
                    <a:pt x="451" y="344"/>
                  </a:lnTo>
                  <a:lnTo>
                    <a:pt x="557" y="282"/>
                  </a:lnTo>
                  <a:lnTo>
                    <a:pt x="672" y="221"/>
                  </a:lnTo>
                  <a:lnTo>
                    <a:pt x="778" y="168"/>
                  </a:lnTo>
                  <a:lnTo>
                    <a:pt x="1008" y="79"/>
                  </a:lnTo>
                  <a:lnTo>
                    <a:pt x="1237" y="0"/>
                  </a:lnTo>
                  <a:lnTo>
                    <a:pt x="866" y="238"/>
                  </a:lnTo>
                  <a:lnTo>
                    <a:pt x="690" y="371"/>
                  </a:lnTo>
                  <a:lnTo>
                    <a:pt x="601" y="433"/>
                  </a:lnTo>
                  <a:lnTo>
                    <a:pt x="522" y="512"/>
                  </a:lnTo>
                  <a:lnTo>
                    <a:pt x="460" y="565"/>
                  </a:lnTo>
                  <a:lnTo>
                    <a:pt x="407" y="627"/>
                  </a:lnTo>
                  <a:lnTo>
                    <a:pt x="363" y="697"/>
                  </a:lnTo>
                  <a:lnTo>
                    <a:pt x="336" y="777"/>
                  </a:lnTo>
                  <a:lnTo>
                    <a:pt x="318" y="839"/>
                  </a:lnTo>
                  <a:lnTo>
                    <a:pt x="318" y="892"/>
                  </a:lnTo>
                  <a:lnTo>
                    <a:pt x="327" y="953"/>
                  </a:lnTo>
                  <a:lnTo>
                    <a:pt x="354" y="1015"/>
                  </a:lnTo>
                  <a:lnTo>
                    <a:pt x="398" y="1104"/>
                  </a:lnTo>
                  <a:lnTo>
                    <a:pt x="460" y="1192"/>
                  </a:lnTo>
                  <a:lnTo>
                    <a:pt x="522" y="1280"/>
                  </a:lnTo>
                  <a:lnTo>
                    <a:pt x="575" y="1368"/>
                  </a:lnTo>
                  <a:lnTo>
                    <a:pt x="601" y="1413"/>
                  </a:lnTo>
                  <a:lnTo>
                    <a:pt x="619" y="1448"/>
                  </a:lnTo>
                  <a:lnTo>
                    <a:pt x="637" y="1536"/>
                  </a:lnTo>
                  <a:lnTo>
                    <a:pt x="628" y="1624"/>
                  </a:lnTo>
                  <a:lnTo>
                    <a:pt x="619" y="1669"/>
                  </a:lnTo>
                  <a:lnTo>
                    <a:pt x="601" y="1713"/>
                  </a:lnTo>
                  <a:lnTo>
                    <a:pt x="575" y="1775"/>
                  </a:lnTo>
                  <a:lnTo>
                    <a:pt x="539" y="1828"/>
                  </a:lnTo>
                  <a:lnTo>
                    <a:pt x="495" y="1881"/>
                  </a:lnTo>
                  <a:lnTo>
                    <a:pt x="451" y="1925"/>
                  </a:lnTo>
                  <a:lnTo>
                    <a:pt x="354" y="2013"/>
                  </a:lnTo>
                  <a:lnTo>
                    <a:pt x="239" y="2084"/>
                  </a:lnTo>
                  <a:lnTo>
                    <a:pt x="212" y="2110"/>
                  </a:lnTo>
                  <a:lnTo>
                    <a:pt x="204" y="2119"/>
                  </a:lnTo>
                  <a:lnTo>
                    <a:pt x="186" y="2119"/>
                  </a:lnTo>
                  <a:lnTo>
                    <a:pt x="257" y="2048"/>
                  </a:lnTo>
                  <a:lnTo>
                    <a:pt x="310" y="1969"/>
                  </a:lnTo>
                  <a:lnTo>
                    <a:pt x="327" y="1916"/>
                  </a:lnTo>
                  <a:lnTo>
                    <a:pt x="345" y="1872"/>
                  </a:lnTo>
                  <a:lnTo>
                    <a:pt x="354" y="1819"/>
                  </a:lnTo>
                  <a:lnTo>
                    <a:pt x="354" y="1775"/>
                  </a:lnTo>
                  <a:lnTo>
                    <a:pt x="345" y="1695"/>
                  </a:lnTo>
                  <a:lnTo>
                    <a:pt x="318" y="1633"/>
                  </a:lnTo>
                  <a:lnTo>
                    <a:pt x="274" y="1572"/>
                  </a:lnTo>
                  <a:lnTo>
                    <a:pt x="230" y="1510"/>
                  </a:lnTo>
                  <a:lnTo>
                    <a:pt x="133" y="1386"/>
                  </a:lnTo>
                  <a:lnTo>
                    <a:pt x="98" y="1315"/>
                  </a:lnTo>
                  <a:lnTo>
                    <a:pt x="62" y="1245"/>
                  </a:lnTo>
                  <a:lnTo>
                    <a:pt x="36" y="1165"/>
                  </a:lnTo>
                  <a:lnTo>
                    <a:pt x="9" y="1086"/>
                  </a:lnTo>
                  <a:lnTo>
                    <a:pt x="0" y="1006"/>
                  </a:lnTo>
                  <a:lnTo>
                    <a:pt x="9" y="927"/>
                  </a:lnTo>
                  <a:lnTo>
                    <a:pt x="18" y="848"/>
                  </a:lnTo>
                  <a:lnTo>
                    <a:pt x="45" y="777"/>
                  </a:lnTo>
                  <a:lnTo>
                    <a:pt x="80" y="706"/>
                  </a:lnTo>
                  <a:lnTo>
                    <a:pt x="124" y="636"/>
                  </a:lnTo>
                  <a:lnTo>
                    <a:pt x="177" y="574"/>
                  </a:lnTo>
                  <a:lnTo>
                    <a:pt x="230" y="512"/>
                  </a:lnTo>
                  <a:lnTo>
                    <a:pt x="292" y="459"/>
                  </a:lnTo>
                  <a:lnTo>
                    <a:pt x="354" y="415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2" name="Freeform 3"/>
            <p:cNvSpPr>
              <a:spLocks noChangeArrowheads="1"/>
            </p:cNvSpPr>
            <p:nvPr/>
          </p:nvSpPr>
          <p:spPr bwMode="gray">
            <a:xfrm>
              <a:off x="5897563" y="2530475"/>
              <a:ext cx="322262" cy="393700"/>
            </a:xfrm>
            <a:custGeom>
              <a:avLst/>
              <a:gdLst>
                <a:gd name="T0" fmla="*/ 16018551 w 893"/>
                <a:gd name="T1" fmla="*/ 12539435 h 1095"/>
                <a:gd name="T2" fmla="*/ 29953044 w 893"/>
                <a:gd name="T3" fmla="*/ 3490447 h 1095"/>
                <a:gd name="T4" fmla="*/ 45971595 w 893"/>
                <a:gd name="T5" fmla="*/ 0 h 1095"/>
                <a:gd name="T6" fmla="*/ 54045827 w 893"/>
                <a:gd name="T7" fmla="*/ 0 h 1095"/>
                <a:gd name="T8" fmla="*/ 67850406 w 893"/>
                <a:gd name="T9" fmla="*/ 0 h 1095"/>
                <a:gd name="T10" fmla="*/ 81654984 w 893"/>
                <a:gd name="T11" fmla="*/ 4653929 h 1095"/>
                <a:gd name="T12" fmla="*/ 94287438 w 893"/>
                <a:gd name="T13" fmla="*/ 10341546 h 1095"/>
                <a:gd name="T14" fmla="*/ 100147698 w 893"/>
                <a:gd name="T15" fmla="*/ 14866040 h 1095"/>
                <a:gd name="T16" fmla="*/ 107050168 w 893"/>
                <a:gd name="T17" fmla="*/ 24044463 h 1095"/>
                <a:gd name="T18" fmla="*/ 112780152 w 893"/>
                <a:gd name="T19" fmla="*/ 34256934 h 1095"/>
                <a:gd name="T20" fmla="*/ 114994124 w 893"/>
                <a:gd name="T21" fmla="*/ 45761962 h 1095"/>
                <a:gd name="T22" fmla="*/ 114994124 w 893"/>
                <a:gd name="T23" fmla="*/ 57137915 h 1095"/>
                <a:gd name="T24" fmla="*/ 113952276 w 893"/>
                <a:gd name="T25" fmla="*/ 63989373 h 1095"/>
                <a:gd name="T26" fmla="*/ 109264140 w 893"/>
                <a:gd name="T27" fmla="*/ 76528808 h 1095"/>
                <a:gd name="T28" fmla="*/ 96631686 w 893"/>
                <a:gd name="T29" fmla="*/ 92429255 h 1095"/>
                <a:gd name="T30" fmla="*/ 86343481 w 893"/>
                <a:gd name="T31" fmla="*/ 102770801 h 1095"/>
                <a:gd name="T32" fmla="*/ 66678281 w 893"/>
                <a:gd name="T33" fmla="*/ 115310236 h 1095"/>
                <a:gd name="T34" fmla="*/ 44799470 w 893"/>
                <a:gd name="T35" fmla="*/ 126686188 h 1095"/>
                <a:gd name="T36" fmla="*/ 0 w 893"/>
                <a:gd name="T37" fmla="*/ 141422793 h 1095"/>
                <a:gd name="T38" fmla="*/ 5730345 w 893"/>
                <a:gd name="T39" fmla="*/ 136898299 h 1095"/>
                <a:gd name="T40" fmla="*/ 23050935 w 893"/>
                <a:gd name="T41" fmla="*/ 126686188 h 1095"/>
                <a:gd name="T42" fmla="*/ 55217952 w 893"/>
                <a:gd name="T43" fmla="*/ 102770801 h 1095"/>
                <a:gd name="T44" fmla="*/ 70194654 w 893"/>
                <a:gd name="T45" fmla="*/ 89067884 h 1095"/>
                <a:gd name="T46" fmla="*/ 77096763 w 893"/>
                <a:gd name="T47" fmla="*/ 78855413 h 1095"/>
                <a:gd name="T48" fmla="*/ 83999232 w 893"/>
                <a:gd name="T49" fmla="*/ 61662409 h 1095"/>
                <a:gd name="T50" fmla="*/ 86343481 w 893"/>
                <a:gd name="T51" fmla="*/ 49122974 h 1095"/>
                <a:gd name="T52" fmla="*/ 85171357 w 893"/>
                <a:gd name="T53" fmla="*/ 43435357 h 1095"/>
                <a:gd name="T54" fmla="*/ 79441011 w 893"/>
                <a:gd name="T55" fmla="*/ 29732440 h 1095"/>
                <a:gd name="T56" fmla="*/ 70194654 w 893"/>
                <a:gd name="T57" fmla="*/ 18356487 h 1095"/>
                <a:gd name="T58" fmla="*/ 57562200 w 893"/>
                <a:gd name="T59" fmla="*/ 11505029 h 1095"/>
                <a:gd name="T60" fmla="*/ 42585498 w 893"/>
                <a:gd name="T61" fmla="*/ 8014941 h 1095"/>
                <a:gd name="T62" fmla="*/ 36855513 w 893"/>
                <a:gd name="T63" fmla="*/ 8014941 h 1095"/>
                <a:gd name="T64" fmla="*/ 16018551 w 893"/>
                <a:gd name="T65" fmla="*/ 12539435 h 1095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893" h="1095">
                  <a:moveTo>
                    <a:pt x="123" y="97"/>
                  </a:moveTo>
                  <a:lnTo>
                    <a:pt x="123" y="97"/>
                  </a:lnTo>
                  <a:lnTo>
                    <a:pt x="177" y="53"/>
                  </a:lnTo>
                  <a:lnTo>
                    <a:pt x="230" y="27"/>
                  </a:lnTo>
                  <a:lnTo>
                    <a:pt x="291" y="9"/>
                  </a:lnTo>
                  <a:lnTo>
                    <a:pt x="353" y="0"/>
                  </a:lnTo>
                  <a:lnTo>
                    <a:pt x="415" y="0"/>
                  </a:lnTo>
                  <a:lnTo>
                    <a:pt x="468" y="0"/>
                  </a:lnTo>
                  <a:lnTo>
                    <a:pt x="521" y="0"/>
                  </a:lnTo>
                  <a:lnTo>
                    <a:pt x="574" y="18"/>
                  </a:lnTo>
                  <a:lnTo>
                    <a:pt x="627" y="36"/>
                  </a:lnTo>
                  <a:lnTo>
                    <a:pt x="671" y="53"/>
                  </a:lnTo>
                  <a:lnTo>
                    <a:pt x="724" y="80"/>
                  </a:lnTo>
                  <a:lnTo>
                    <a:pt x="769" y="115"/>
                  </a:lnTo>
                  <a:lnTo>
                    <a:pt x="795" y="150"/>
                  </a:lnTo>
                  <a:lnTo>
                    <a:pt x="822" y="186"/>
                  </a:lnTo>
                  <a:lnTo>
                    <a:pt x="848" y="221"/>
                  </a:lnTo>
                  <a:lnTo>
                    <a:pt x="866" y="265"/>
                  </a:lnTo>
                  <a:lnTo>
                    <a:pt x="883" y="309"/>
                  </a:lnTo>
                  <a:lnTo>
                    <a:pt x="883" y="354"/>
                  </a:lnTo>
                  <a:lnTo>
                    <a:pt x="892" y="398"/>
                  </a:lnTo>
                  <a:lnTo>
                    <a:pt x="883" y="442"/>
                  </a:lnTo>
                  <a:lnTo>
                    <a:pt x="875" y="495"/>
                  </a:lnTo>
                  <a:lnTo>
                    <a:pt x="857" y="548"/>
                  </a:lnTo>
                  <a:lnTo>
                    <a:pt x="839" y="592"/>
                  </a:lnTo>
                  <a:lnTo>
                    <a:pt x="804" y="636"/>
                  </a:lnTo>
                  <a:lnTo>
                    <a:pt x="742" y="715"/>
                  </a:lnTo>
                  <a:lnTo>
                    <a:pt x="663" y="795"/>
                  </a:lnTo>
                  <a:lnTo>
                    <a:pt x="592" y="848"/>
                  </a:lnTo>
                  <a:lnTo>
                    <a:pt x="512" y="892"/>
                  </a:lnTo>
                  <a:lnTo>
                    <a:pt x="433" y="936"/>
                  </a:lnTo>
                  <a:lnTo>
                    <a:pt x="344" y="980"/>
                  </a:lnTo>
                  <a:lnTo>
                    <a:pt x="177" y="1042"/>
                  </a:lnTo>
                  <a:lnTo>
                    <a:pt x="0" y="1094"/>
                  </a:lnTo>
                  <a:lnTo>
                    <a:pt x="44" y="1059"/>
                  </a:lnTo>
                  <a:lnTo>
                    <a:pt x="177" y="980"/>
                  </a:lnTo>
                  <a:lnTo>
                    <a:pt x="309" y="892"/>
                  </a:lnTo>
                  <a:lnTo>
                    <a:pt x="424" y="795"/>
                  </a:lnTo>
                  <a:lnTo>
                    <a:pt x="486" y="742"/>
                  </a:lnTo>
                  <a:lnTo>
                    <a:pt x="539" y="689"/>
                  </a:lnTo>
                  <a:lnTo>
                    <a:pt x="592" y="610"/>
                  </a:lnTo>
                  <a:lnTo>
                    <a:pt x="636" y="521"/>
                  </a:lnTo>
                  <a:lnTo>
                    <a:pt x="645" y="477"/>
                  </a:lnTo>
                  <a:lnTo>
                    <a:pt x="654" y="424"/>
                  </a:lnTo>
                  <a:lnTo>
                    <a:pt x="663" y="380"/>
                  </a:lnTo>
                  <a:lnTo>
                    <a:pt x="654" y="336"/>
                  </a:lnTo>
                  <a:lnTo>
                    <a:pt x="636" y="274"/>
                  </a:lnTo>
                  <a:lnTo>
                    <a:pt x="610" y="230"/>
                  </a:lnTo>
                  <a:lnTo>
                    <a:pt x="574" y="186"/>
                  </a:lnTo>
                  <a:lnTo>
                    <a:pt x="539" y="142"/>
                  </a:lnTo>
                  <a:lnTo>
                    <a:pt x="495" y="115"/>
                  </a:lnTo>
                  <a:lnTo>
                    <a:pt x="442" y="89"/>
                  </a:lnTo>
                  <a:lnTo>
                    <a:pt x="389" y="71"/>
                  </a:lnTo>
                  <a:lnTo>
                    <a:pt x="327" y="62"/>
                  </a:lnTo>
                  <a:lnTo>
                    <a:pt x="283" y="62"/>
                  </a:lnTo>
                  <a:lnTo>
                    <a:pt x="230" y="71"/>
                  </a:lnTo>
                  <a:lnTo>
                    <a:pt x="123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" name="Freeform 4"/>
            <p:cNvSpPr>
              <a:spLocks noChangeArrowheads="1"/>
            </p:cNvSpPr>
            <p:nvPr/>
          </p:nvSpPr>
          <p:spPr bwMode="gray">
            <a:xfrm>
              <a:off x="4892675" y="2549525"/>
              <a:ext cx="1011238" cy="174625"/>
            </a:xfrm>
            <a:custGeom>
              <a:avLst/>
              <a:gdLst>
                <a:gd name="T0" fmla="*/ 22922714 w 2810"/>
                <a:gd name="T1" fmla="*/ 21600431 h 487"/>
                <a:gd name="T2" fmla="*/ 73301080 w 2810"/>
                <a:gd name="T3" fmla="*/ 5657205 h 487"/>
                <a:gd name="T4" fmla="*/ 99591109 w 2810"/>
                <a:gd name="T5" fmla="*/ 1157115 h 487"/>
                <a:gd name="T6" fmla="*/ 125881137 w 2810"/>
                <a:gd name="T7" fmla="*/ 0 h 487"/>
                <a:gd name="T8" fmla="*/ 95058171 w 2810"/>
                <a:gd name="T9" fmla="*/ 7971793 h 487"/>
                <a:gd name="T10" fmla="*/ 65271634 w 2810"/>
                <a:gd name="T11" fmla="*/ 19286202 h 487"/>
                <a:gd name="T12" fmla="*/ 58407811 w 2810"/>
                <a:gd name="T13" fmla="*/ 23915019 h 487"/>
                <a:gd name="T14" fmla="*/ 52709611 w 2810"/>
                <a:gd name="T15" fmla="*/ 29572224 h 487"/>
                <a:gd name="T16" fmla="*/ 52709611 w 2810"/>
                <a:gd name="T17" fmla="*/ 31886453 h 487"/>
                <a:gd name="T18" fmla="*/ 57242189 w 2810"/>
                <a:gd name="T19" fmla="*/ 36386543 h 487"/>
                <a:gd name="T20" fmla="*/ 66437257 w 2810"/>
                <a:gd name="T21" fmla="*/ 39729518 h 487"/>
                <a:gd name="T22" fmla="*/ 96223794 w 2810"/>
                <a:gd name="T23" fmla="*/ 43200862 h 487"/>
                <a:gd name="T24" fmla="*/ 129377646 w 2810"/>
                <a:gd name="T25" fmla="*/ 44358336 h 487"/>
                <a:gd name="T26" fmla="*/ 198016595 w 2810"/>
                <a:gd name="T27" fmla="*/ 43200862 h 487"/>
                <a:gd name="T28" fmla="*/ 231040893 w 2810"/>
                <a:gd name="T29" fmla="*/ 42043748 h 487"/>
                <a:gd name="T30" fmla="*/ 297478150 w 2810"/>
                <a:gd name="T31" fmla="*/ 35229428 h 487"/>
                <a:gd name="T32" fmla="*/ 363785853 w 2810"/>
                <a:gd name="T33" fmla="*/ 26100521 h 487"/>
                <a:gd name="T34" fmla="*/ 335294132 w 2810"/>
                <a:gd name="T35" fmla="*/ 40886633 h 487"/>
                <a:gd name="T36" fmla="*/ 331797624 w 2810"/>
                <a:gd name="T37" fmla="*/ 43200862 h 487"/>
                <a:gd name="T38" fmla="*/ 320400864 w 2810"/>
                <a:gd name="T39" fmla="*/ 46543838 h 487"/>
                <a:gd name="T40" fmla="*/ 299809395 w 2810"/>
                <a:gd name="T41" fmla="*/ 50015540 h 487"/>
                <a:gd name="T42" fmla="*/ 237904716 w 2810"/>
                <a:gd name="T43" fmla="*/ 59015720 h 487"/>
                <a:gd name="T44" fmla="*/ 155667675 w 2810"/>
                <a:gd name="T45" fmla="*/ 62487064 h 487"/>
                <a:gd name="T46" fmla="*/ 123679446 w 2810"/>
                <a:gd name="T47" fmla="*/ 62487064 h 487"/>
                <a:gd name="T48" fmla="*/ 91561663 w 2810"/>
                <a:gd name="T49" fmla="*/ 61329949 h 487"/>
                <a:gd name="T50" fmla="*/ 38981605 w 2810"/>
                <a:gd name="T51" fmla="*/ 55672745 h 487"/>
                <a:gd name="T52" fmla="*/ 20591829 w 2810"/>
                <a:gd name="T53" fmla="*/ 51172655 h 487"/>
                <a:gd name="T54" fmla="*/ 5827754 w 2810"/>
                <a:gd name="T55" fmla="*/ 45386723 h 487"/>
                <a:gd name="T56" fmla="*/ 2331245 w 2810"/>
                <a:gd name="T57" fmla="*/ 43200862 h 487"/>
                <a:gd name="T58" fmla="*/ 0 w 2810"/>
                <a:gd name="T59" fmla="*/ 38700773 h 487"/>
                <a:gd name="T60" fmla="*/ 1165623 w 2810"/>
                <a:gd name="T61" fmla="*/ 34072314 h 487"/>
                <a:gd name="T62" fmla="*/ 6863823 w 2810"/>
                <a:gd name="T63" fmla="*/ 30729339 h 487"/>
                <a:gd name="T64" fmla="*/ 22922714 w 2810"/>
                <a:gd name="T65" fmla="*/ 21600431 h 48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2810" h="487">
                  <a:moveTo>
                    <a:pt x="177" y="168"/>
                  </a:moveTo>
                  <a:lnTo>
                    <a:pt x="177" y="168"/>
                  </a:lnTo>
                  <a:lnTo>
                    <a:pt x="372" y="97"/>
                  </a:lnTo>
                  <a:lnTo>
                    <a:pt x="566" y="44"/>
                  </a:lnTo>
                  <a:lnTo>
                    <a:pt x="663" y="18"/>
                  </a:lnTo>
                  <a:lnTo>
                    <a:pt x="769" y="9"/>
                  </a:lnTo>
                  <a:lnTo>
                    <a:pt x="875" y="0"/>
                  </a:lnTo>
                  <a:lnTo>
                    <a:pt x="972" y="0"/>
                  </a:lnTo>
                  <a:lnTo>
                    <a:pt x="734" y="62"/>
                  </a:lnTo>
                  <a:lnTo>
                    <a:pt x="619" y="106"/>
                  </a:lnTo>
                  <a:lnTo>
                    <a:pt x="504" y="150"/>
                  </a:lnTo>
                  <a:lnTo>
                    <a:pt x="451" y="186"/>
                  </a:lnTo>
                  <a:lnTo>
                    <a:pt x="425" y="203"/>
                  </a:lnTo>
                  <a:lnTo>
                    <a:pt x="407" y="230"/>
                  </a:lnTo>
                  <a:lnTo>
                    <a:pt x="407" y="248"/>
                  </a:lnTo>
                  <a:lnTo>
                    <a:pt x="416" y="265"/>
                  </a:lnTo>
                  <a:lnTo>
                    <a:pt x="442" y="283"/>
                  </a:lnTo>
                  <a:lnTo>
                    <a:pt x="513" y="309"/>
                  </a:lnTo>
                  <a:lnTo>
                    <a:pt x="592" y="318"/>
                  </a:lnTo>
                  <a:lnTo>
                    <a:pt x="743" y="336"/>
                  </a:lnTo>
                  <a:lnTo>
                    <a:pt x="999" y="345"/>
                  </a:lnTo>
                  <a:lnTo>
                    <a:pt x="1264" y="345"/>
                  </a:lnTo>
                  <a:lnTo>
                    <a:pt x="1529" y="336"/>
                  </a:lnTo>
                  <a:lnTo>
                    <a:pt x="1784" y="327"/>
                  </a:lnTo>
                  <a:lnTo>
                    <a:pt x="2041" y="301"/>
                  </a:lnTo>
                  <a:lnTo>
                    <a:pt x="2297" y="274"/>
                  </a:lnTo>
                  <a:lnTo>
                    <a:pt x="2809" y="203"/>
                  </a:lnTo>
                  <a:lnTo>
                    <a:pt x="2695" y="256"/>
                  </a:lnTo>
                  <a:lnTo>
                    <a:pt x="2589" y="318"/>
                  </a:lnTo>
                  <a:lnTo>
                    <a:pt x="2562" y="336"/>
                  </a:lnTo>
                  <a:lnTo>
                    <a:pt x="2536" y="345"/>
                  </a:lnTo>
                  <a:lnTo>
                    <a:pt x="2474" y="362"/>
                  </a:lnTo>
                  <a:lnTo>
                    <a:pt x="2315" y="389"/>
                  </a:lnTo>
                  <a:lnTo>
                    <a:pt x="2156" y="415"/>
                  </a:lnTo>
                  <a:lnTo>
                    <a:pt x="1837" y="459"/>
                  </a:lnTo>
                  <a:lnTo>
                    <a:pt x="1520" y="477"/>
                  </a:lnTo>
                  <a:lnTo>
                    <a:pt x="1202" y="486"/>
                  </a:lnTo>
                  <a:lnTo>
                    <a:pt x="955" y="486"/>
                  </a:lnTo>
                  <a:lnTo>
                    <a:pt x="707" y="477"/>
                  </a:lnTo>
                  <a:lnTo>
                    <a:pt x="433" y="451"/>
                  </a:lnTo>
                  <a:lnTo>
                    <a:pt x="301" y="433"/>
                  </a:lnTo>
                  <a:lnTo>
                    <a:pt x="159" y="398"/>
                  </a:lnTo>
                  <a:lnTo>
                    <a:pt x="89" y="380"/>
                  </a:lnTo>
                  <a:lnTo>
                    <a:pt x="45" y="353"/>
                  </a:lnTo>
                  <a:lnTo>
                    <a:pt x="18" y="336"/>
                  </a:lnTo>
                  <a:lnTo>
                    <a:pt x="0" y="318"/>
                  </a:lnTo>
                  <a:lnTo>
                    <a:pt x="0" y="301"/>
                  </a:lnTo>
                  <a:lnTo>
                    <a:pt x="0" y="283"/>
                  </a:lnTo>
                  <a:lnTo>
                    <a:pt x="9" y="265"/>
                  </a:lnTo>
                  <a:lnTo>
                    <a:pt x="53" y="239"/>
                  </a:lnTo>
                  <a:lnTo>
                    <a:pt x="89" y="212"/>
                  </a:lnTo>
                  <a:lnTo>
                    <a:pt x="177" y="168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" name="Freeform 5"/>
            <p:cNvSpPr>
              <a:spLocks noChangeArrowheads="1"/>
            </p:cNvSpPr>
            <p:nvPr/>
          </p:nvSpPr>
          <p:spPr bwMode="gray">
            <a:xfrm>
              <a:off x="5053013" y="2778125"/>
              <a:ext cx="776287" cy="161925"/>
            </a:xfrm>
            <a:custGeom>
              <a:avLst/>
              <a:gdLst>
                <a:gd name="T0" fmla="*/ 6871004 w 2156"/>
                <a:gd name="T1" fmla="*/ 14890263 h 450"/>
                <a:gd name="T2" fmla="*/ 6871004 w 2156"/>
                <a:gd name="T3" fmla="*/ 14890263 h 450"/>
                <a:gd name="T4" fmla="*/ 14908959 w 2156"/>
                <a:gd name="T5" fmla="*/ 10228982 h 450"/>
                <a:gd name="T6" fmla="*/ 21779963 w 2156"/>
                <a:gd name="T7" fmla="*/ 5697241 h 450"/>
                <a:gd name="T8" fmla="*/ 37855513 w 2156"/>
                <a:gd name="T9" fmla="*/ 0 h 450"/>
                <a:gd name="T10" fmla="*/ 37855513 w 2156"/>
                <a:gd name="T11" fmla="*/ 0 h 450"/>
                <a:gd name="T12" fmla="*/ 33188430 w 2156"/>
                <a:gd name="T13" fmla="*/ 6862382 h 450"/>
                <a:gd name="T14" fmla="*/ 30984509 w 2156"/>
                <a:gd name="T15" fmla="*/ 10228982 h 450"/>
                <a:gd name="T16" fmla="*/ 29817918 w 2156"/>
                <a:gd name="T17" fmla="*/ 13724763 h 450"/>
                <a:gd name="T18" fmla="*/ 29817918 w 2156"/>
                <a:gd name="T19" fmla="*/ 13724763 h 450"/>
                <a:gd name="T20" fmla="*/ 29817918 w 2156"/>
                <a:gd name="T21" fmla="*/ 16055404 h 450"/>
                <a:gd name="T22" fmla="*/ 30984509 w 2156"/>
                <a:gd name="T23" fmla="*/ 18256864 h 450"/>
                <a:gd name="T24" fmla="*/ 35521971 w 2156"/>
                <a:gd name="T25" fmla="*/ 21752645 h 450"/>
                <a:gd name="T26" fmla="*/ 35521971 w 2156"/>
                <a:gd name="T27" fmla="*/ 21752645 h 450"/>
                <a:gd name="T28" fmla="*/ 44726517 w 2156"/>
                <a:gd name="T29" fmla="*/ 25119245 h 450"/>
                <a:gd name="T30" fmla="*/ 53931423 w 2156"/>
                <a:gd name="T31" fmla="*/ 27449886 h 450"/>
                <a:gd name="T32" fmla="*/ 53931423 w 2156"/>
                <a:gd name="T33" fmla="*/ 27449886 h 450"/>
                <a:gd name="T34" fmla="*/ 80248489 w 2156"/>
                <a:gd name="T35" fmla="*/ 29780526 h 450"/>
                <a:gd name="T36" fmla="*/ 105399323 w 2156"/>
                <a:gd name="T37" fmla="*/ 30816127 h 450"/>
                <a:gd name="T38" fmla="*/ 130679419 w 2156"/>
                <a:gd name="T39" fmla="*/ 30816127 h 450"/>
                <a:gd name="T40" fmla="*/ 156867223 w 2156"/>
                <a:gd name="T41" fmla="*/ 30816127 h 450"/>
                <a:gd name="T42" fmla="*/ 156867223 w 2156"/>
                <a:gd name="T43" fmla="*/ 30816127 h 450"/>
                <a:gd name="T44" fmla="*/ 179814137 w 2156"/>
                <a:gd name="T45" fmla="*/ 28615026 h 450"/>
                <a:gd name="T46" fmla="*/ 203798021 w 2156"/>
                <a:gd name="T47" fmla="*/ 26284386 h 450"/>
                <a:gd name="T48" fmla="*/ 249691129 w 2156"/>
                <a:gd name="T49" fmla="*/ 18256864 h 450"/>
                <a:gd name="T50" fmla="*/ 249691129 w 2156"/>
                <a:gd name="T51" fmla="*/ 18256864 h 450"/>
                <a:gd name="T52" fmla="*/ 256562493 w 2156"/>
                <a:gd name="T53" fmla="*/ 23953745 h 450"/>
                <a:gd name="T54" fmla="*/ 263433498 w 2156"/>
                <a:gd name="T55" fmla="*/ 28615026 h 450"/>
                <a:gd name="T56" fmla="*/ 279379426 w 2156"/>
                <a:gd name="T57" fmla="*/ 36642908 h 450"/>
                <a:gd name="T58" fmla="*/ 279379426 w 2156"/>
                <a:gd name="T59" fmla="*/ 36642908 h 450"/>
                <a:gd name="T60" fmla="*/ 250728459 w 2156"/>
                <a:gd name="T61" fmla="*/ 43505289 h 450"/>
                <a:gd name="T62" fmla="*/ 222207113 w 2156"/>
                <a:gd name="T63" fmla="*/ 49072991 h 450"/>
                <a:gd name="T64" fmla="*/ 193556146 w 2156"/>
                <a:gd name="T65" fmla="*/ 53604732 h 450"/>
                <a:gd name="T66" fmla="*/ 164905178 w 2156"/>
                <a:gd name="T67" fmla="*/ 56971332 h 450"/>
                <a:gd name="T68" fmla="*/ 164905178 w 2156"/>
                <a:gd name="T69" fmla="*/ 56971332 h 450"/>
                <a:gd name="T70" fmla="*/ 137550423 w 2156"/>
                <a:gd name="T71" fmla="*/ 58136473 h 450"/>
                <a:gd name="T72" fmla="*/ 110066407 w 2156"/>
                <a:gd name="T73" fmla="*/ 58136473 h 450"/>
                <a:gd name="T74" fmla="*/ 82452409 w 2156"/>
                <a:gd name="T75" fmla="*/ 55935372 h 450"/>
                <a:gd name="T76" fmla="*/ 54968393 w 2156"/>
                <a:gd name="T77" fmla="*/ 52439591 h 450"/>
                <a:gd name="T78" fmla="*/ 54968393 w 2156"/>
                <a:gd name="T79" fmla="*/ 52439591 h 450"/>
                <a:gd name="T80" fmla="*/ 34355381 w 2156"/>
                <a:gd name="T81" fmla="*/ 47907490 h 450"/>
                <a:gd name="T82" fmla="*/ 24113505 w 2156"/>
                <a:gd name="T83" fmla="*/ 45706390 h 450"/>
                <a:gd name="T84" fmla="*/ 13742008 w 2156"/>
                <a:gd name="T85" fmla="*/ 41174649 h 450"/>
                <a:gd name="T86" fmla="*/ 13742008 w 2156"/>
                <a:gd name="T87" fmla="*/ 41174649 h 450"/>
                <a:gd name="T88" fmla="*/ 5704413 w 2156"/>
                <a:gd name="T89" fmla="*/ 35477408 h 450"/>
                <a:gd name="T90" fmla="*/ 2333542 w 2156"/>
                <a:gd name="T91" fmla="*/ 31981627 h 450"/>
                <a:gd name="T92" fmla="*/ 0 w 2156"/>
                <a:gd name="T93" fmla="*/ 28615026 h 450"/>
                <a:gd name="T94" fmla="*/ 0 w 2156"/>
                <a:gd name="T95" fmla="*/ 28615026 h 450"/>
                <a:gd name="T96" fmla="*/ 0 w 2156"/>
                <a:gd name="T97" fmla="*/ 23953745 h 450"/>
                <a:gd name="T98" fmla="*/ 2333542 w 2156"/>
                <a:gd name="T99" fmla="*/ 20587504 h 450"/>
                <a:gd name="T100" fmla="*/ 4667084 w 2156"/>
                <a:gd name="T101" fmla="*/ 17091364 h 450"/>
                <a:gd name="T102" fmla="*/ 6871004 w 2156"/>
                <a:gd name="T103" fmla="*/ 14890263 h 45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156" h="450">
                  <a:moveTo>
                    <a:pt x="53" y="115"/>
                  </a:moveTo>
                  <a:lnTo>
                    <a:pt x="53" y="115"/>
                  </a:lnTo>
                  <a:lnTo>
                    <a:pt x="115" y="79"/>
                  </a:lnTo>
                  <a:lnTo>
                    <a:pt x="168" y="44"/>
                  </a:lnTo>
                  <a:lnTo>
                    <a:pt x="292" y="0"/>
                  </a:lnTo>
                  <a:lnTo>
                    <a:pt x="256" y="53"/>
                  </a:lnTo>
                  <a:lnTo>
                    <a:pt x="239" y="79"/>
                  </a:lnTo>
                  <a:lnTo>
                    <a:pt x="230" y="106"/>
                  </a:lnTo>
                  <a:lnTo>
                    <a:pt x="230" y="124"/>
                  </a:lnTo>
                  <a:lnTo>
                    <a:pt x="239" y="141"/>
                  </a:lnTo>
                  <a:lnTo>
                    <a:pt x="274" y="168"/>
                  </a:lnTo>
                  <a:lnTo>
                    <a:pt x="345" y="194"/>
                  </a:lnTo>
                  <a:lnTo>
                    <a:pt x="416" y="212"/>
                  </a:lnTo>
                  <a:lnTo>
                    <a:pt x="619" y="230"/>
                  </a:lnTo>
                  <a:lnTo>
                    <a:pt x="813" y="238"/>
                  </a:lnTo>
                  <a:lnTo>
                    <a:pt x="1008" y="238"/>
                  </a:lnTo>
                  <a:lnTo>
                    <a:pt x="1210" y="238"/>
                  </a:lnTo>
                  <a:lnTo>
                    <a:pt x="1387" y="221"/>
                  </a:lnTo>
                  <a:lnTo>
                    <a:pt x="1572" y="203"/>
                  </a:lnTo>
                  <a:lnTo>
                    <a:pt x="1926" y="141"/>
                  </a:lnTo>
                  <a:lnTo>
                    <a:pt x="1979" y="185"/>
                  </a:lnTo>
                  <a:lnTo>
                    <a:pt x="2032" y="221"/>
                  </a:lnTo>
                  <a:lnTo>
                    <a:pt x="2155" y="283"/>
                  </a:lnTo>
                  <a:lnTo>
                    <a:pt x="1934" y="336"/>
                  </a:lnTo>
                  <a:lnTo>
                    <a:pt x="1714" y="379"/>
                  </a:lnTo>
                  <a:lnTo>
                    <a:pt x="1493" y="414"/>
                  </a:lnTo>
                  <a:lnTo>
                    <a:pt x="1272" y="440"/>
                  </a:lnTo>
                  <a:lnTo>
                    <a:pt x="1061" y="449"/>
                  </a:lnTo>
                  <a:lnTo>
                    <a:pt x="849" y="449"/>
                  </a:lnTo>
                  <a:lnTo>
                    <a:pt x="636" y="432"/>
                  </a:lnTo>
                  <a:lnTo>
                    <a:pt x="424" y="405"/>
                  </a:lnTo>
                  <a:lnTo>
                    <a:pt x="265" y="370"/>
                  </a:lnTo>
                  <a:lnTo>
                    <a:pt x="186" y="353"/>
                  </a:lnTo>
                  <a:lnTo>
                    <a:pt x="106" y="318"/>
                  </a:lnTo>
                  <a:lnTo>
                    <a:pt x="44" y="274"/>
                  </a:lnTo>
                  <a:lnTo>
                    <a:pt x="18" y="247"/>
                  </a:lnTo>
                  <a:lnTo>
                    <a:pt x="0" y="221"/>
                  </a:lnTo>
                  <a:lnTo>
                    <a:pt x="0" y="185"/>
                  </a:lnTo>
                  <a:lnTo>
                    <a:pt x="18" y="159"/>
                  </a:lnTo>
                  <a:lnTo>
                    <a:pt x="36" y="132"/>
                  </a:lnTo>
                  <a:lnTo>
                    <a:pt x="53" y="115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" name="Freeform 6"/>
            <p:cNvSpPr>
              <a:spLocks noChangeArrowheads="1"/>
            </p:cNvSpPr>
            <p:nvPr/>
          </p:nvSpPr>
          <p:spPr bwMode="gray">
            <a:xfrm>
              <a:off x="5113338" y="2997200"/>
              <a:ext cx="681037" cy="165100"/>
            </a:xfrm>
            <a:custGeom>
              <a:avLst/>
              <a:gdLst>
                <a:gd name="T0" fmla="*/ 5706881 w 1891"/>
                <a:gd name="T1" fmla="*/ 12495558 h 460"/>
                <a:gd name="T2" fmla="*/ 5706881 w 1891"/>
                <a:gd name="T3" fmla="*/ 12495558 h 460"/>
                <a:gd name="T4" fmla="*/ 12581357 w 1891"/>
                <a:gd name="T5" fmla="*/ 9146181 h 460"/>
                <a:gd name="T6" fmla="*/ 19455833 w 1891"/>
                <a:gd name="T7" fmla="*/ 5667955 h 460"/>
                <a:gd name="T8" fmla="*/ 34372020 w 1891"/>
                <a:gd name="T9" fmla="*/ 0 h 460"/>
                <a:gd name="T10" fmla="*/ 34372020 w 1891"/>
                <a:gd name="T11" fmla="*/ 0 h 460"/>
                <a:gd name="T12" fmla="*/ 28664779 w 1891"/>
                <a:gd name="T13" fmla="*/ 5667955 h 460"/>
                <a:gd name="T14" fmla="*/ 27497544 w 1891"/>
                <a:gd name="T15" fmla="*/ 9146181 h 460"/>
                <a:gd name="T16" fmla="*/ 27497544 w 1891"/>
                <a:gd name="T17" fmla="*/ 12495558 h 460"/>
                <a:gd name="T18" fmla="*/ 27497544 w 1891"/>
                <a:gd name="T19" fmla="*/ 12495558 h 460"/>
                <a:gd name="T20" fmla="*/ 32166843 w 1891"/>
                <a:gd name="T21" fmla="*/ 15973425 h 460"/>
                <a:gd name="T22" fmla="*/ 36706490 w 1891"/>
                <a:gd name="T23" fmla="*/ 18163512 h 460"/>
                <a:gd name="T24" fmla="*/ 48120612 w 1891"/>
                <a:gd name="T25" fmla="*/ 20482091 h 460"/>
                <a:gd name="T26" fmla="*/ 48120612 w 1891"/>
                <a:gd name="T27" fmla="*/ 20482091 h 460"/>
                <a:gd name="T28" fmla="*/ 71078510 w 1891"/>
                <a:gd name="T29" fmla="*/ 22801028 h 460"/>
                <a:gd name="T30" fmla="*/ 94036408 w 1891"/>
                <a:gd name="T31" fmla="*/ 24990756 h 460"/>
                <a:gd name="T32" fmla="*/ 115827071 w 1891"/>
                <a:gd name="T33" fmla="*/ 24990756 h 460"/>
                <a:gd name="T34" fmla="*/ 138525303 w 1891"/>
                <a:gd name="T35" fmla="*/ 23960317 h 460"/>
                <a:gd name="T36" fmla="*/ 138525303 w 1891"/>
                <a:gd name="T37" fmla="*/ 23960317 h 460"/>
                <a:gd name="T38" fmla="*/ 155776319 w 1891"/>
                <a:gd name="T39" fmla="*/ 22801028 h 460"/>
                <a:gd name="T40" fmla="*/ 171859741 w 1891"/>
                <a:gd name="T41" fmla="*/ 20482091 h 460"/>
                <a:gd name="T42" fmla="*/ 205064526 w 1891"/>
                <a:gd name="T43" fmla="*/ 14814136 h 460"/>
                <a:gd name="T44" fmla="*/ 205064526 w 1891"/>
                <a:gd name="T45" fmla="*/ 14814136 h 460"/>
                <a:gd name="T46" fmla="*/ 224520360 w 1891"/>
                <a:gd name="T47" fmla="*/ 24990756 h 460"/>
                <a:gd name="T48" fmla="*/ 245143428 w 1891"/>
                <a:gd name="T49" fmla="*/ 34136937 h 460"/>
                <a:gd name="T50" fmla="*/ 245143428 w 1891"/>
                <a:gd name="T51" fmla="*/ 34136937 h 460"/>
                <a:gd name="T52" fmla="*/ 229060006 w 1891"/>
                <a:gd name="T53" fmla="*/ 40964181 h 460"/>
                <a:gd name="T54" fmla="*/ 213106237 w 1891"/>
                <a:gd name="T55" fmla="*/ 46632495 h 460"/>
                <a:gd name="T56" fmla="*/ 195855221 w 1891"/>
                <a:gd name="T57" fmla="*/ 50110362 h 460"/>
                <a:gd name="T58" fmla="*/ 178734217 w 1891"/>
                <a:gd name="T59" fmla="*/ 53459739 h 460"/>
                <a:gd name="T60" fmla="*/ 178734217 w 1891"/>
                <a:gd name="T61" fmla="*/ 53459739 h 460"/>
                <a:gd name="T62" fmla="*/ 151236673 w 1891"/>
                <a:gd name="T63" fmla="*/ 57968405 h 460"/>
                <a:gd name="T64" fmla="*/ 121533952 w 1891"/>
                <a:gd name="T65" fmla="*/ 59127694 h 460"/>
                <a:gd name="T66" fmla="*/ 92869173 w 1891"/>
                <a:gd name="T67" fmla="*/ 59127694 h 460"/>
                <a:gd name="T68" fmla="*/ 64204394 w 1891"/>
                <a:gd name="T69" fmla="*/ 55778317 h 460"/>
                <a:gd name="T70" fmla="*/ 64204394 w 1891"/>
                <a:gd name="T71" fmla="*/ 55778317 h 460"/>
                <a:gd name="T72" fmla="*/ 51622677 w 1891"/>
                <a:gd name="T73" fmla="*/ 53459739 h 460"/>
                <a:gd name="T74" fmla="*/ 39041319 w 1891"/>
                <a:gd name="T75" fmla="*/ 50110362 h 460"/>
                <a:gd name="T76" fmla="*/ 26330309 w 1891"/>
                <a:gd name="T77" fmla="*/ 45472847 h 460"/>
                <a:gd name="T78" fmla="*/ 14916187 w 1891"/>
                <a:gd name="T79" fmla="*/ 40964181 h 460"/>
                <a:gd name="T80" fmla="*/ 14916187 w 1891"/>
                <a:gd name="T81" fmla="*/ 40964181 h 460"/>
                <a:gd name="T82" fmla="*/ 6874476 w 1891"/>
                <a:gd name="T83" fmla="*/ 35296227 h 460"/>
                <a:gd name="T84" fmla="*/ 3502064 w 1891"/>
                <a:gd name="T85" fmla="*/ 30787561 h 460"/>
                <a:gd name="T86" fmla="*/ 1167235 w 1891"/>
                <a:gd name="T87" fmla="*/ 26150045 h 460"/>
                <a:gd name="T88" fmla="*/ 1167235 w 1891"/>
                <a:gd name="T89" fmla="*/ 26150045 h 460"/>
                <a:gd name="T90" fmla="*/ 0 w 1891"/>
                <a:gd name="T91" fmla="*/ 22801028 h 460"/>
                <a:gd name="T92" fmla="*/ 1167235 w 1891"/>
                <a:gd name="T93" fmla="*/ 19322802 h 460"/>
                <a:gd name="T94" fmla="*/ 3502064 w 1891"/>
                <a:gd name="T95" fmla="*/ 15973425 h 460"/>
                <a:gd name="T96" fmla="*/ 5706881 w 1891"/>
                <a:gd name="T97" fmla="*/ 12495558 h 460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891" h="460">
                  <a:moveTo>
                    <a:pt x="44" y="97"/>
                  </a:moveTo>
                  <a:lnTo>
                    <a:pt x="44" y="97"/>
                  </a:lnTo>
                  <a:lnTo>
                    <a:pt x="97" y="71"/>
                  </a:lnTo>
                  <a:lnTo>
                    <a:pt x="150" y="44"/>
                  </a:lnTo>
                  <a:lnTo>
                    <a:pt x="265" y="0"/>
                  </a:lnTo>
                  <a:lnTo>
                    <a:pt x="221" y="44"/>
                  </a:lnTo>
                  <a:lnTo>
                    <a:pt x="212" y="71"/>
                  </a:lnTo>
                  <a:lnTo>
                    <a:pt x="212" y="97"/>
                  </a:lnTo>
                  <a:lnTo>
                    <a:pt x="248" y="124"/>
                  </a:lnTo>
                  <a:lnTo>
                    <a:pt x="283" y="141"/>
                  </a:lnTo>
                  <a:lnTo>
                    <a:pt x="371" y="159"/>
                  </a:lnTo>
                  <a:lnTo>
                    <a:pt x="548" y="177"/>
                  </a:lnTo>
                  <a:lnTo>
                    <a:pt x="725" y="194"/>
                  </a:lnTo>
                  <a:lnTo>
                    <a:pt x="893" y="194"/>
                  </a:lnTo>
                  <a:lnTo>
                    <a:pt x="1068" y="186"/>
                  </a:lnTo>
                  <a:lnTo>
                    <a:pt x="1201" y="177"/>
                  </a:lnTo>
                  <a:lnTo>
                    <a:pt x="1325" y="159"/>
                  </a:lnTo>
                  <a:lnTo>
                    <a:pt x="1581" y="115"/>
                  </a:lnTo>
                  <a:lnTo>
                    <a:pt x="1731" y="194"/>
                  </a:lnTo>
                  <a:lnTo>
                    <a:pt x="1890" y="265"/>
                  </a:lnTo>
                  <a:lnTo>
                    <a:pt x="1766" y="318"/>
                  </a:lnTo>
                  <a:lnTo>
                    <a:pt x="1643" y="362"/>
                  </a:lnTo>
                  <a:lnTo>
                    <a:pt x="1510" y="389"/>
                  </a:lnTo>
                  <a:lnTo>
                    <a:pt x="1378" y="415"/>
                  </a:lnTo>
                  <a:lnTo>
                    <a:pt x="1166" y="450"/>
                  </a:lnTo>
                  <a:lnTo>
                    <a:pt x="937" y="459"/>
                  </a:lnTo>
                  <a:lnTo>
                    <a:pt x="716" y="459"/>
                  </a:lnTo>
                  <a:lnTo>
                    <a:pt x="495" y="433"/>
                  </a:lnTo>
                  <a:lnTo>
                    <a:pt x="398" y="415"/>
                  </a:lnTo>
                  <a:lnTo>
                    <a:pt x="301" y="389"/>
                  </a:lnTo>
                  <a:lnTo>
                    <a:pt x="203" y="353"/>
                  </a:lnTo>
                  <a:lnTo>
                    <a:pt x="115" y="318"/>
                  </a:lnTo>
                  <a:lnTo>
                    <a:pt x="53" y="274"/>
                  </a:lnTo>
                  <a:lnTo>
                    <a:pt x="27" y="239"/>
                  </a:lnTo>
                  <a:lnTo>
                    <a:pt x="9" y="203"/>
                  </a:lnTo>
                  <a:lnTo>
                    <a:pt x="0" y="177"/>
                  </a:lnTo>
                  <a:lnTo>
                    <a:pt x="9" y="150"/>
                  </a:lnTo>
                  <a:lnTo>
                    <a:pt x="27" y="124"/>
                  </a:lnTo>
                  <a:lnTo>
                    <a:pt x="44" y="97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" name="Freeform 7"/>
            <p:cNvSpPr>
              <a:spLocks noChangeArrowheads="1"/>
            </p:cNvSpPr>
            <p:nvPr/>
          </p:nvSpPr>
          <p:spPr bwMode="gray">
            <a:xfrm>
              <a:off x="4730750" y="3143250"/>
              <a:ext cx="1400175" cy="212725"/>
            </a:xfrm>
            <a:custGeom>
              <a:avLst/>
              <a:gdLst>
                <a:gd name="T0" fmla="*/ 45781185 w 3888"/>
                <a:gd name="T1" fmla="*/ 10294742 h 593"/>
                <a:gd name="T2" fmla="*/ 69903953 w 3888"/>
                <a:gd name="T3" fmla="*/ 3474628 h 593"/>
                <a:gd name="T4" fmla="*/ 95063888 w 3888"/>
                <a:gd name="T5" fmla="*/ 0 h 593"/>
                <a:gd name="T6" fmla="*/ 105439516 w 3888"/>
                <a:gd name="T7" fmla="*/ 0 h 593"/>
                <a:gd name="T8" fmla="*/ 115685138 w 3888"/>
                <a:gd name="T9" fmla="*/ 3474628 h 593"/>
                <a:gd name="T10" fmla="*/ 99732938 w 3888"/>
                <a:gd name="T11" fmla="*/ 5662144 h 593"/>
                <a:gd name="T12" fmla="*/ 69903953 w 3888"/>
                <a:gd name="T13" fmla="*/ 13640587 h 593"/>
                <a:gd name="T14" fmla="*/ 56156453 w 3888"/>
                <a:gd name="T15" fmla="*/ 19302731 h 593"/>
                <a:gd name="T16" fmla="*/ 46948358 w 3888"/>
                <a:gd name="T17" fmla="*/ 26123204 h 593"/>
                <a:gd name="T18" fmla="*/ 45781185 w 3888"/>
                <a:gd name="T19" fmla="*/ 28439503 h 593"/>
                <a:gd name="T20" fmla="*/ 49282703 w 3888"/>
                <a:gd name="T21" fmla="*/ 35259617 h 593"/>
                <a:gd name="T22" fmla="*/ 56156453 w 3888"/>
                <a:gd name="T23" fmla="*/ 37575916 h 593"/>
                <a:gd name="T24" fmla="*/ 95063888 w 3888"/>
                <a:gd name="T25" fmla="*/ 47742234 h 593"/>
                <a:gd name="T26" fmla="*/ 136306028 w 3888"/>
                <a:gd name="T27" fmla="*/ 53404378 h 593"/>
                <a:gd name="T28" fmla="*/ 166135013 w 3888"/>
                <a:gd name="T29" fmla="*/ 55720677 h 593"/>
                <a:gd name="T30" fmla="*/ 226830871 w 3888"/>
                <a:gd name="T31" fmla="*/ 56878647 h 593"/>
                <a:gd name="T32" fmla="*/ 316188181 w 3888"/>
                <a:gd name="T33" fmla="*/ 55720677 h 593"/>
                <a:gd name="T34" fmla="*/ 376884039 w 3888"/>
                <a:gd name="T35" fmla="*/ 51216503 h 593"/>
                <a:gd name="T36" fmla="*/ 444453286 w 3888"/>
                <a:gd name="T37" fmla="*/ 40921761 h 593"/>
                <a:gd name="T38" fmla="*/ 467408882 w 3888"/>
                <a:gd name="T39" fmla="*/ 36417946 h 593"/>
                <a:gd name="T40" fmla="*/ 488029772 w 3888"/>
                <a:gd name="T41" fmla="*/ 27281174 h 593"/>
                <a:gd name="T42" fmla="*/ 492569177 w 3888"/>
                <a:gd name="T43" fmla="*/ 21619030 h 593"/>
                <a:gd name="T44" fmla="*/ 494903522 w 3888"/>
                <a:gd name="T45" fmla="*/ 13640587 h 593"/>
                <a:gd name="T46" fmla="*/ 490364117 w 3888"/>
                <a:gd name="T47" fmla="*/ 5662144 h 593"/>
                <a:gd name="T48" fmla="*/ 494903522 w 3888"/>
                <a:gd name="T49" fmla="*/ 9136772 h 593"/>
                <a:gd name="T50" fmla="*/ 502944445 w 3888"/>
                <a:gd name="T51" fmla="*/ 15956886 h 593"/>
                <a:gd name="T52" fmla="*/ 504111617 w 3888"/>
                <a:gd name="T53" fmla="*/ 21619030 h 593"/>
                <a:gd name="T54" fmla="*/ 500609739 w 3888"/>
                <a:gd name="T55" fmla="*/ 27281174 h 593"/>
                <a:gd name="T56" fmla="*/ 491531650 w 3888"/>
                <a:gd name="T57" fmla="*/ 35259617 h 593"/>
                <a:gd name="T58" fmla="*/ 485695427 w 3888"/>
                <a:gd name="T59" fmla="*/ 38734245 h 593"/>
                <a:gd name="T60" fmla="*/ 450289510 w 3888"/>
                <a:gd name="T61" fmla="*/ 52246049 h 593"/>
                <a:gd name="T62" fmla="*/ 413586774 w 3888"/>
                <a:gd name="T63" fmla="*/ 61382821 h 593"/>
                <a:gd name="T64" fmla="*/ 386092134 w 3888"/>
                <a:gd name="T65" fmla="*/ 65886636 h 593"/>
                <a:gd name="T66" fmla="*/ 332140381 w 3888"/>
                <a:gd name="T67" fmla="*/ 72707109 h 593"/>
                <a:gd name="T68" fmla="*/ 277151100 w 3888"/>
                <a:gd name="T69" fmla="*/ 76181378 h 593"/>
                <a:gd name="T70" fmla="*/ 194796826 w 3888"/>
                <a:gd name="T71" fmla="*/ 76181378 h 593"/>
                <a:gd name="T72" fmla="*/ 153555046 w 3888"/>
                <a:gd name="T73" fmla="*/ 73865079 h 593"/>
                <a:gd name="T74" fmla="*/ 71071126 w 3888"/>
                <a:gd name="T75" fmla="*/ 65886636 h 593"/>
                <a:gd name="T76" fmla="*/ 29699340 w 3888"/>
                <a:gd name="T77" fmla="*/ 59066522 h 593"/>
                <a:gd name="T78" fmla="*/ 8040923 w 3888"/>
                <a:gd name="T79" fmla="*/ 52246049 h 593"/>
                <a:gd name="T80" fmla="*/ 2204699 w 3888"/>
                <a:gd name="T81" fmla="*/ 47742234 h 593"/>
                <a:gd name="T82" fmla="*/ 0 w 3888"/>
                <a:gd name="T83" fmla="*/ 43238060 h 593"/>
                <a:gd name="T84" fmla="*/ 2204699 w 3888"/>
                <a:gd name="T85" fmla="*/ 35259617 h 593"/>
                <a:gd name="T86" fmla="*/ 5706577 w 3888"/>
                <a:gd name="T87" fmla="*/ 30755802 h 593"/>
                <a:gd name="T88" fmla="*/ 23993122 w 3888"/>
                <a:gd name="T89" fmla="*/ 19302731 h 593"/>
                <a:gd name="T90" fmla="*/ 45781185 w 3888"/>
                <a:gd name="T91" fmla="*/ 10294742 h 5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3888" h="593">
                  <a:moveTo>
                    <a:pt x="353" y="80"/>
                  </a:moveTo>
                  <a:lnTo>
                    <a:pt x="353" y="80"/>
                  </a:lnTo>
                  <a:lnTo>
                    <a:pt x="442" y="53"/>
                  </a:lnTo>
                  <a:lnTo>
                    <a:pt x="539" y="27"/>
                  </a:lnTo>
                  <a:lnTo>
                    <a:pt x="636" y="9"/>
                  </a:lnTo>
                  <a:lnTo>
                    <a:pt x="733" y="0"/>
                  </a:lnTo>
                  <a:lnTo>
                    <a:pt x="813" y="0"/>
                  </a:lnTo>
                  <a:lnTo>
                    <a:pt x="857" y="9"/>
                  </a:lnTo>
                  <a:lnTo>
                    <a:pt x="892" y="27"/>
                  </a:lnTo>
                  <a:lnTo>
                    <a:pt x="769" y="44"/>
                  </a:lnTo>
                  <a:lnTo>
                    <a:pt x="654" y="62"/>
                  </a:lnTo>
                  <a:lnTo>
                    <a:pt x="539" y="106"/>
                  </a:lnTo>
                  <a:lnTo>
                    <a:pt x="433" y="150"/>
                  </a:lnTo>
                  <a:lnTo>
                    <a:pt x="389" y="177"/>
                  </a:lnTo>
                  <a:lnTo>
                    <a:pt x="362" y="203"/>
                  </a:lnTo>
                  <a:lnTo>
                    <a:pt x="353" y="221"/>
                  </a:lnTo>
                  <a:lnTo>
                    <a:pt x="362" y="256"/>
                  </a:lnTo>
                  <a:lnTo>
                    <a:pt x="380" y="274"/>
                  </a:lnTo>
                  <a:lnTo>
                    <a:pt x="433" y="292"/>
                  </a:lnTo>
                  <a:lnTo>
                    <a:pt x="583" y="345"/>
                  </a:lnTo>
                  <a:lnTo>
                    <a:pt x="733" y="371"/>
                  </a:lnTo>
                  <a:lnTo>
                    <a:pt x="892" y="398"/>
                  </a:lnTo>
                  <a:lnTo>
                    <a:pt x="1051" y="415"/>
                  </a:lnTo>
                  <a:lnTo>
                    <a:pt x="1281" y="433"/>
                  </a:lnTo>
                  <a:lnTo>
                    <a:pt x="1511" y="442"/>
                  </a:lnTo>
                  <a:lnTo>
                    <a:pt x="1749" y="442"/>
                  </a:lnTo>
                  <a:lnTo>
                    <a:pt x="1979" y="442"/>
                  </a:lnTo>
                  <a:lnTo>
                    <a:pt x="2438" y="433"/>
                  </a:lnTo>
                  <a:lnTo>
                    <a:pt x="2906" y="398"/>
                  </a:lnTo>
                  <a:lnTo>
                    <a:pt x="3259" y="354"/>
                  </a:lnTo>
                  <a:lnTo>
                    <a:pt x="3427" y="318"/>
                  </a:lnTo>
                  <a:lnTo>
                    <a:pt x="3604" y="283"/>
                  </a:lnTo>
                  <a:lnTo>
                    <a:pt x="3710" y="239"/>
                  </a:lnTo>
                  <a:lnTo>
                    <a:pt x="3763" y="212"/>
                  </a:lnTo>
                  <a:lnTo>
                    <a:pt x="3798" y="168"/>
                  </a:lnTo>
                  <a:lnTo>
                    <a:pt x="3816" y="133"/>
                  </a:lnTo>
                  <a:lnTo>
                    <a:pt x="3816" y="106"/>
                  </a:lnTo>
                  <a:lnTo>
                    <a:pt x="3798" y="71"/>
                  </a:lnTo>
                  <a:lnTo>
                    <a:pt x="3781" y="44"/>
                  </a:lnTo>
                  <a:lnTo>
                    <a:pt x="3816" y="71"/>
                  </a:lnTo>
                  <a:lnTo>
                    <a:pt x="3852" y="97"/>
                  </a:lnTo>
                  <a:lnTo>
                    <a:pt x="3878" y="124"/>
                  </a:lnTo>
                  <a:lnTo>
                    <a:pt x="3887" y="150"/>
                  </a:lnTo>
                  <a:lnTo>
                    <a:pt x="3887" y="168"/>
                  </a:lnTo>
                  <a:lnTo>
                    <a:pt x="3860" y="212"/>
                  </a:lnTo>
                  <a:lnTo>
                    <a:pt x="3825" y="248"/>
                  </a:lnTo>
                  <a:lnTo>
                    <a:pt x="3790" y="274"/>
                  </a:lnTo>
                  <a:lnTo>
                    <a:pt x="3745" y="301"/>
                  </a:lnTo>
                  <a:lnTo>
                    <a:pt x="3613" y="362"/>
                  </a:lnTo>
                  <a:lnTo>
                    <a:pt x="3472" y="406"/>
                  </a:lnTo>
                  <a:lnTo>
                    <a:pt x="3330" y="442"/>
                  </a:lnTo>
                  <a:lnTo>
                    <a:pt x="3189" y="477"/>
                  </a:lnTo>
                  <a:lnTo>
                    <a:pt x="2977" y="512"/>
                  </a:lnTo>
                  <a:lnTo>
                    <a:pt x="2773" y="539"/>
                  </a:lnTo>
                  <a:lnTo>
                    <a:pt x="2561" y="565"/>
                  </a:lnTo>
                  <a:lnTo>
                    <a:pt x="2349" y="583"/>
                  </a:lnTo>
                  <a:lnTo>
                    <a:pt x="2137" y="592"/>
                  </a:lnTo>
                  <a:lnTo>
                    <a:pt x="1926" y="592"/>
                  </a:lnTo>
                  <a:lnTo>
                    <a:pt x="1502" y="592"/>
                  </a:lnTo>
                  <a:lnTo>
                    <a:pt x="1184" y="574"/>
                  </a:lnTo>
                  <a:lnTo>
                    <a:pt x="866" y="548"/>
                  </a:lnTo>
                  <a:lnTo>
                    <a:pt x="548" y="512"/>
                  </a:lnTo>
                  <a:lnTo>
                    <a:pt x="229" y="459"/>
                  </a:lnTo>
                  <a:lnTo>
                    <a:pt x="115" y="433"/>
                  </a:lnTo>
                  <a:lnTo>
                    <a:pt x="62" y="406"/>
                  </a:lnTo>
                  <a:lnTo>
                    <a:pt x="17" y="371"/>
                  </a:lnTo>
                  <a:lnTo>
                    <a:pt x="9" y="354"/>
                  </a:lnTo>
                  <a:lnTo>
                    <a:pt x="0" y="336"/>
                  </a:lnTo>
                  <a:lnTo>
                    <a:pt x="0" y="301"/>
                  </a:lnTo>
                  <a:lnTo>
                    <a:pt x="17" y="274"/>
                  </a:lnTo>
                  <a:lnTo>
                    <a:pt x="44" y="239"/>
                  </a:lnTo>
                  <a:lnTo>
                    <a:pt x="115" y="186"/>
                  </a:lnTo>
                  <a:lnTo>
                    <a:pt x="185" y="150"/>
                  </a:lnTo>
                  <a:lnTo>
                    <a:pt x="265" y="115"/>
                  </a:lnTo>
                  <a:lnTo>
                    <a:pt x="353" y="80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7" name="Freeform 8"/>
            <p:cNvSpPr>
              <a:spLocks noChangeArrowheads="1"/>
            </p:cNvSpPr>
            <p:nvPr/>
          </p:nvSpPr>
          <p:spPr bwMode="gray">
            <a:xfrm>
              <a:off x="5002213" y="3263900"/>
              <a:ext cx="1217612" cy="190500"/>
            </a:xfrm>
            <a:custGeom>
              <a:avLst/>
              <a:gdLst>
                <a:gd name="T0" fmla="*/ 387622319 w 3384"/>
                <a:gd name="T1" fmla="*/ 27285627 h 531"/>
                <a:gd name="T2" fmla="*/ 387622319 w 3384"/>
                <a:gd name="T3" fmla="*/ 27285627 h 531"/>
                <a:gd name="T4" fmla="*/ 401475534 w 3384"/>
                <a:gd name="T5" fmla="*/ 22652280 h 531"/>
                <a:gd name="T6" fmla="*/ 415198856 w 3384"/>
                <a:gd name="T7" fmla="*/ 16989299 h 531"/>
                <a:gd name="T8" fmla="*/ 426592019 w 3384"/>
                <a:gd name="T9" fmla="*/ 10167893 h 531"/>
                <a:gd name="T10" fmla="*/ 432288241 w 3384"/>
                <a:gd name="T11" fmla="*/ 5662980 h 531"/>
                <a:gd name="T12" fmla="*/ 437984823 w 3384"/>
                <a:gd name="T13" fmla="*/ 0 h 531"/>
                <a:gd name="T14" fmla="*/ 437984823 w 3384"/>
                <a:gd name="T15" fmla="*/ 0 h 531"/>
                <a:gd name="T16" fmla="*/ 436819744 w 3384"/>
                <a:gd name="T17" fmla="*/ 5662980 h 531"/>
                <a:gd name="T18" fmla="*/ 434618759 w 3384"/>
                <a:gd name="T19" fmla="*/ 11326319 h 531"/>
                <a:gd name="T20" fmla="*/ 431123162 w 3384"/>
                <a:gd name="T21" fmla="*/ 15830873 h 531"/>
                <a:gd name="T22" fmla="*/ 427757098 w 3384"/>
                <a:gd name="T23" fmla="*/ 20464220 h 531"/>
                <a:gd name="T24" fmla="*/ 418564919 w 3384"/>
                <a:gd name="T25" fmla="*/ 27285627 h 531"/>
                <a:gd name="T26" fmla="*/ 409372740 w 3384"/>
                <a:gd name="T27" fmla="*/ 32948966 h 531"/>
                <a:gd name="T28" fmla="*/ 409372740 w 3384"/>
                <a:gd name="T29" fmla="*/ 32948966 h 531"/>
                <a:gd name="T30" fmla="*/ 389952837 w 3384"/>
                <a:gd name="T31" fmla="*/ 42087226 h 531"/>
                <a:gd name="T32" fmla="*/ 370532933 w 3384"/>
                <a:gd name="T33" fmla="*/ 47750206 h 531"/>
                <a:gd name="T34" fmla="*/ 348782511 w 3384"/>
                <a:gd name="T35" fmla="*/ 53413186 h 531"/>
                <a:gd name="T36" fmla="*/ 328197528 w 3384"/>
                <a:gd name="T37" fmla="*/ 56759672 h 531"/>
                <a:gd name="T38" fmla="*/ 328197528 w 3384"/>
                <a:gd name="T39" fmla="*/ 56759672 h 531"/>
                <a:gd name="T40" fmla="*/ 283531605 w 3384"/>
                <a:gd name="T41" fmla="*/ 62422653 h 531"/>
                <a:gd name="T42" fmla="*/ 238994855 w 3384"/>
                <a:gd name="T43" fmla="*/ 65897932 h 531"/>
                <a:gd name="T44" fmla="*/ 194328932 w 3384"/>
                <a:gd name="T45" fmla="*/ 68214427 h 531"/>
                <a:gd name="T46" fmla="*/ 149792542 w 3384"/>
                <a:gd name="T47" fmla="*/ 67056000 h 531"/>
                <a:gd name="T48" fmla="*/ 149792542 w 3384"/>
                <a:gd name="T49" fmla="*/ 67056000 h 531"/>
                <a:gd name="T50" fmla="*/ 118979475 w 3384"/>
                <a:gd name="T51" fmla="*/ 65897932 h 531"/>
                <a:gd name="T52" fmla="*/ 88037234 w 3384"/>
                <a:gd name="T53" fmla="*/ 64739506 h 531"/>
                <a:gd name="T54" fmla="*/ 58389245 w 3384"/>
                <a:gd name="T55" fmla="*/ 61393020 h 531"/>
                <a:gd name="T56" fmla="*/ 27447004 w 3384"/>
                <a:gd name="T57" fmla="*/ 56759672 h 531"/>
                <a:gd name="T58" fmla="*/ 27447004 w 3384"/>
                <a:gd name="T59" fmla="*/ 56759672 h 531"/>
                <a:gd name="T60" fmla="*/ 13723322 w 3384"/>
                <a:gd name="T61" fmla="*/ 52254760 h 531"/>
                <a:gd name="T62" fmla="*/ 5696582 w 3384"/>
                <a:gd name="T63" fmla="*/ 49938266 h 531"/>
                <a:gd name="T64" fmla="*/ 0 w 3384"/>
                <a:gd name="T65" fmla="*/ 46591780 h 531"/>
                <a:gd name="T66" fmla="*/ 0 w 3384"/>
                <a:gd name="T67" fmla="*/ 46591780 h 531"/>
                <a:gd name="T68" fmla="*/ 26281565 w 3384"/>
                <a:gd name="T69" fmla="*/ 49938266 h 531"/>
                <a:gd name="T70" fmla="*/ 53728569 w 3384"/>
                <a:gd name="T71" fmla="*/ 53413186 h 531"/>
                <a:gd name="T72" fmla="*/ 81175573 w 3384"/>
                <a:gd name="T73" fmla="*/ 54571613 h 531"/>
                <a:gd name="T74" fmla="*/ 107457138 w 3384"/>
                <a:gd name="T75" fmla="*/ 55601246 h 531"/>
                <a:gd name="T76" fmla="*/ 107457138 w 3384"/>
                <a:gd name="T77" fmla="*/ 55601246 h 531"/>
                <a:gd name="T78" fmla="*/ 152123060 w 3384"/>
                <a:gd name="T79" fmla="*/ 56759672 h 531"/>
                <a:gd name="T80" fmla="*/ 196659450 w 3384"/>
                <a:gd name="T81" fmla="*/ 55601246 h 531"/>
                <a:gd name="T82" fmla="*/ 241195840 w 3384"/>
                <a:gd name="T83" fmla="*/ 52254760 h 531"/>
                <a:gd name="T84" fmla="*/ 285861763 w 3384"/>
                <a:gd name="T85" fmla="*/ 47750206 h 531"/>
                <a:gd name="T86" fmla="*/ 285861763 w 3384"/>
                <a:gd name="T87" fmla="*/ 47750206 h 531"/>
                <a:gd name="T88" fmla="*/ 312143688 w 3384"/>
                <a:gd name="T89" fmla="*/ 44274927 h 531"/>
                <a:gd name="T90" fmla="*/ 337389347 w 3384"/>
                <a:gd name="T91" fmla="*/ 39770373 h 531"/>
                <a:gd name="T92" fmla="*/ 362505833 w 3384"/>
                <a:gd name="T93" fmla="*/ 34107393 h 531"/>
                <a:gd name="T94" fmla="*/ 387622319 w 3384"/>
                <a:gd name="T95" fmla="*/ 27285627 h 531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384" h="531">
                  <a:moveTo>
                    <a:pt x="2994" y="212"/>
                  </a:moveTo>
                  <a:lnTo>
                    <a:pt x="2994" y="212"/>
                  </a:lnTo>
                  <a:lnTo>
                    <a:pt x="3101" y="176"/>
                  </a:lnTo>
                  <a:lnTo>
                    <a:pt x="3207" y="132"/>
                  </a:lnTo>
                  <a:lnTo>
                    <a:pt x="3295" y="79"/>
                  </a:lnTo>
                  <a:lnTo>
                    <a:pt x="3339" y="44"/>
                  </a:lnTo>
                  <a:lnTo>
                    <a:pt x="3383" y="0"/>
                  </a:lnTo>
                  <a:lnTo>
                    <a:pt x="3374" y="44"/>
                  </a:lnTo>
                  <a:lnTo>
                    <a:pt x="3357" y="88"/>
                  </a:lnTo>
                  <a:lnTo>
                    <a:pt x="3330" y="123"/>
                  </a:lnTo>
                  <a:lnTo>
                    <a:pt x="3304" y="159"/>
                  </a:lnTo>
                  <a:lnTo>
                    <a:pt x="3233" y="212"/>
                  </a:lnTo>
                  <a:lnTo>
                    <a:pt x="3162" y="256"/>
                  </a:lnTo>
                  <a:lnTo>
                    <a:pt x="3012" y="327"/>
                  </a:lnTo>
                  <a:lnTo>
                    <a:pt x="2862" y="371"/>
                  </a:lnTo>
                  <a:lnTo>
                    <a:pt x="2694" y="415"/>
                  </a:lnTo>
                  <a:lnTo>
                    <a:pt x="2535" y="441"/>
                  </a:lnTo>
                  <a:lnTo>
                    <a:pt x="2190" y="485"/>
                  </a:lnTo>
                  <a:lnTo>
                    <a:pt x="1846" y="512"/>
                  </a:lnTo>
                  <a:lnTo>
                    <a:pt x="1501" y="530"/>
                  </a:lnTo>
                  <a:lnTo>
                    <a:pt x="1157" y="521"/>
                  </a:lnTo>
                  <a:lnTo>
                    <a:pt x="919" y="512"/>
                  </a:lnTo>
                  <a:lnTo>
                    <a:pt x="680" y="503"/>
                  </a:lnTo>
                  <a:lnTo>
                    <a:pt x="451" y="477"/>
                  </a:lnTo>
                  <a:lnTo>
                    <a:pt x="212" y="441"/>
                  </a:lnTo>
                  <a:lnTo>
                    <a:pt x="106" y="406"/>
                  </a:lnTo>
                  <a:lnTo>
                    <a:pt x="44" y="388"/>
                  </a:lnTo>
                  <a:lnTo>
                    <a:pt x="0" y="362"/>
                  </a:lnTo>
                  <a:lnTo>
                    <a:pt x="203" y="388"/>
                  </a:lnTo>
                  <a:lnTo>
                    <a:pt x="415" y="415"/>
                  </a:lnTo>
                  <a:lnTo>
                    <a:pt x="627" y="424"/>
                  </a:lnTo>
                  <a:lnTo>
                    <a:pt x="830" y="432"/>
                  </a:lnTo>
                  <a:lnTo>
                    <a:pt x="1175" y="441"/>
                  </a:lnTo>
                  <a:lnTo>
                    <a:pt x="1519" y="432"/>
                  </a:lnTo>
                  <a:lnTo>
                    <a:pt x="1863" y="406"/>
                  </a:lnTo>
                  <a:lnTo>
                    <a:pt x="2208" y="371"/>
                  </a:lnTo>
                  <a:lnTo>
                    <a:pt x="2411" y="344"/>
                  </a:lnTo>
                  <a:lnTo>
                    <a:pt x="2606" y="309"/>
                  </a:lnTo>
                  <a:lnTo>
                    <a:pt x="2800" y="265"/>
                  </a:lnTo>
                  <a:lnTo>
                    <a:pt x="2994" y="212"/>
                  </a:lnTo>
                </a:path>
              </a:pathLst>
            </a:custGeom>
            <a:solidFill>
              <a:srgbClr val="0B6F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8" name="Freeform 9"/>
            <p:cNvSpPr>
              <a:spLocks noChangeArrowheads="1"/>
            </p:cNvSpPr>
            <p:nvPr/>
          </p:nvSpPr>
          <p:spPr bwMode="gray">
            <a:xfrm>
              <a:off x="4686300" y="3584575"/>
              <a:ext cx="201613" cy="792163"/>
            </a:xfrm>
            <a:custGeom>
              <a:avLst/>
              <a:gdLst>
                <a:gd name="T0" fmla="*/ 35770048 w 558"/>
                <a:gd name="T1" fmla="*/ 174153019 h 2199"/>
                <a:gd name="T2" fmla="*/ 35770048 w 558"/>
                <a:gd name="T3" fmla="*/ 174153019 h 2199"/>
                <a:gd name="T4" fmla="*/ 36945040 w 558"/>
                <a:gd name="T5" fmla="*/ 0 h 2199"/>
                <a:gd name="T6" fmla="*/ 36945040 w 558"/>
                <a:gd name="T7" fmla="*/ 0 h 2199"/>
                <a:gd name="T8" fmla="*/ 72715089 w 558"/>
                <a:gd name="T9" fmla="*/ 0 h 2199"/>
                <a:gd name="T10" fmla="*/ 72715089 w 558"/>
                <a:gd name="T11" fmla="*/ 0 h 2199"/>
                <a:gd name="T12" fmla="*/ 72715089 w 558"/>
                <a:gd name="T13" fmla="*/ 194786722 h 2199"/>
                <a:gd name="T14" fmla="*/ 72715089 w 558"/>
                <a:gd name="T15" fmla="*/ 194786722 h 2199"/>
                <a:gd name="T16" fmla="*/ 72715089 w 558"/>
                <a:gd name="T17" fmla="*/ 208412718 h 2199"/>
                <a:gd name="T18" fmla="*/ 71540097 w 558"/>
                <a:gd name="T19" fmla="*/ 222168400 h 2199"/>
                <a:gd name="T20" fmla="*/ 68015121 w 558"/>
                <a:gd name="T21" fmla="*/ 235924081 h 2199"/>
                <a:gd name="T22" fmla="*/ 65795933 w 558"/>
                <a:gd name="T23" fmla="*/ 242802102 h 2199"/>
                <a:gd name="T24" fmla="*/ 63445949 w 558"/>
                <a:gd name="T25" fmla="*/ 248511872 h 2199"/>
                <a:gd name="T26" fmla="*/ 63445949 w 558"/>
                <a:gd name="T27" fmla="*/ 248511872 h 2199"/>
                <a:gd name="T28" fmla="*/ 58876777 w 558"/>
                <a:gd name="T29" fmla="*/ 255389893 h 2199"/>
                <a:gd name="T30" fmla="*/ 54177171 w 558"/>
                <a:gd name="T31" fmla="*/ 261229708 h 2199"/>
                <a:gd name="T32" fmla="*/ 49607999 w 558"/>
                <a:gd name="T33" fmla="*/ 265771587 h 2199"/>
                <a:gd name="T34" fmla="*/ 43863835 w 558"/>
                <a:gd name="T35" fmla="*/ 270313466 h 2199"/>
                <a:gd name="T36" fmla="*/ 31200876 w 558"/>
                <a:gd name="T37" fmla="*/ 279527269 h 2199"/>
                <a:gd name="T38" fmla="*/ 17362926 w 558"/>
                <a:gd name="T39" fmla="*/ 285237399 h 2199"/>
                <a:gd name="T40" fmla="*/ 17362926 w 558"/>
                <a:gd name="T41" fmla="*/ 285237399 h 2199"/>
                <a:gd name="T42" fmla="*/ 0 w 558"/>
                <a:gd name="T43" fmla="*/ 265771587 h 2199"/>
                <a:gd name="T44" fmla="*/ 0 w 558"/>
                <a:gd name="T45" fmla="*/ 265771587 h 2199"/>
                <a:gd name="T46" fmla="*/ 0 w 558"/>
                <a:gd name="T47" fmla="*/ 265771587 h 2199"/>
                <a:gd name="T48" fmla="*/ 11488328 w 558"/>
                <a:gd name="T49" fmla="*/ 258893566 h 2199"/>
                <a:gd name="T50" fmla="*/ 20757106 w 558"/>
                <a:gd name="T51" fmla="*/ 249680123 h 2199"/>
                <a:gd name="T52" fmla="*/ 25326278 w 558"/>
                <a:gd name="T53" fmla="*/ 245137884 h 2199"/>
                <a:gd name="T54" fmla="*/ 28850893 w 558"/>
                <a:gd name="T55" fmla="*/ 239428115 h 2199"/>
                <a:gd name="T56" fmla="*/ 32245073 w 558"/>
                <a:gd name="T57" fmla="*/ 233717985 h 2199"/>
                <a:gd name="T58" fmla="*/ 33420065 w 558"/>
                <a:gd name="T59" fmla="*/ 226840324 h 2199"/>
                <a:gd name="T60" fmla="*/ 33420065 w 558"/>
                <a:gd name="T61" fmla="*/ 226840324 h 2199"/>
                <a:gd name="T62" fmla="*/ 35770048 w 558"/>
                <a:gd name="T63" fmla="*/ 214252533 h 2199"/>
                <a:gd name="T64" fmla="*/ 35770048 w 558"/>
                <a:gd name="T65" fmla="*/ 200496491 h 2199"/>
                <a:gd name="T66" fmla="*/ 35770048 w 558"/>
                <a:gd name="T67" fmla="*/ 174153019 h 2199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558" h="2199">
                  <a:moveTo>
                    <a:pt x="274" y="1342"/>
                  </a:moveTo>
                  <a:lnTo>
                    <a:pt x="274" y="1342"/>
                  </a:lnTo>
                  <a:lnTo>
                    <a:pt x="283" y="0"/>
                  </a:lnTo>
                  <a:lnTo>
                    <a:pt x="557" y="0"/>
                  </a:lnTo>
                  <a:lnTo>
                    <a:pt x="557" y="1501"/>
                  </a:lnTo>
                  <a:lnTo>
                    <a:pt x="557" y="1606"/>
                  </a:lnTo>
                  <a:lnTo>
                    <a:pt x="548" y="1712"/>
                  </a:lnTo>
                  <a:lnTo>
                    <a:pt x="521" y="1818"/>
                  </a:lnTo>
                  <a:lnTo>
                    <a:pt x="504" y="1871"/>
                  </a:lnTo>
                  <a:lnTo>
                    <a:pt x="486" y="1915"/>
                  </a:lnTo>
                  <a:lnTo>
                    <a:pt x="451" y="1968"/>
                  </a:lnTo>
                  <a:lnTo>
                    <a:pt x="415" y="2013"/>
                  </a:lnTo>
                  <a:lnTo>
                    <a:pt x="380" y="2048"/>
                  </a:lnTo>
                  <a:lnTo>
                    <a:pt x="336" y="2083"/>
                  </a:lnTo>
                  <a:lnTo>
                    <a:pt x="239" y="2154"/>
                  </a:lnTo>
                  <a:lnTo>
                    <a:pt x="133" y="2198"/>
                  </a:lnTo>
                  <a:lnTo>
                    <a:pt x="0" y="2048"/>
                  </a:lnTo>
                  <a:lnTo>
                    <a:pt x="88" y="1995"/>
                  </a:lnTo>
                  <a:lnTo>
                    <a:pt x="159" y="1924"/>
                  </a:lnTo>
                  <a:lnTo>
                    <a:pt x="194" y="1889"/>
                  </a:lnTo>
                  <a:lnTo>
                    <a:pt x="221" y="1845"/>
                  </a:lnTo>
                  <a:lnTo>
                    <a:pt x="247" y="1801"/>
                  </a:lnTo>
                  <a:lnTo>
                    <a:pt x="256" y="1748"/>
                  </a:lnTo>
                  <a:lnTo>
                    <a:pt x="274" y="1651"/>
                  </a:lnTo>
                  <a:lnTo>
                    <a:pt x="274" y="1545"/>
                  </a:lnTo>
                  <a:lnTo>
                    <a:pt x="274" y="1342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9" name="Freeform 10"/>
            <p:cNvSpPr>
              <a:spLocks noChangeArrowheads="1"/>
            </p:cNvSpPr>
            <p:nvPr/>
          </p:nvSpPr>
          <p:spPr bwMode="gray">
            <a:xfrm>
              <a:off x="4956175" y="3740150"/>
              <a:ext cx="363538" cy="481013"/>
            </a:xfrm>
            <a:custGeom>
              <a:avLst/>
              <a:gdLst>
                <a:gd name="T0" fmla="*/ 8048277 w 1009"/>
                <a:gd name="T1" fmla="*/ 13781708 h 1334"/>
                <a:gd name="T2" fmla="*/ 45953869 w 1009"/>
                <a:gd name="T3" fmla="*/ 2340161 h 1334"/>
                <a:gd name="T4" fmla="*/ 74642386 w 1009"/>
                <a:gd name="T5" fmla="*/ 0 h 1334"/>
                <a:gd name="T6" fmla="*/ 84897472 w 1009"/>
                <a:gd name="T7" fmla="*/ 1170080 h 1334"/>
                <a:gd name="T8" fmla="*/ 104369274 w 1009"/>
                <a:gd name="T9" fmla="*/ 5720593 h 1334"/>
                <a:gd name="T10" fmla="*/ 116961236 w 1009"/>
                <a:gd name="T11" fmla="*/ 13781708 h 1334"/>
                <a:gd name="T12" fmla="*/ 120466189 w 1009"/>
                <a:gd name="T13" fmla="*/ 18332581 h 1334"/>
                <a:gd name="T14" fmla="*/ 128514466 w 1009"/>
                <a:gd name="T15" fmla="*/ 33284369 h 1334"/>
                <a:gd name="T16" fmla="*/ 130851342 w 1009"/>
                <a:gd name="T17" fmla="*/ 50576678 h 1334"/>
                <a:gd name="T18" fmla="*/ 130851342 w 1009"/>
                <a:gd name="T19" fmla="*/ 169932806 h 1334"/>
                <a:gd name="T20" fmla="*/ 104369274 w 1009"/>
                <a:gd name="T21" fmla="*/ 169932806 h 1334"/>
                <a:gd name="T22" fmla="*/ 100994387 w 1009"/>
                <a:gd name="T23" fmla="*/ 151600586 h 1334"/>
                <a:gd name="T24" fmla="*/ 94114187 w 1009"/>
                <a:gd name="T25" fmla="*/ 157321179 h 1334"/>
                <a:gd name="T26" fmla="*/ 76849195 w 1009"/>
                <a:gd name="T27" fmla="*/ 167592646 h 1334"/>
                <a:gd name="T28" fmla="*/ 67632480 w 1009"/>
                <a:gd name="T29" fmla="*/ 171103247 h 1334"/>
                <a:gd name="T30" fmla="*/ 45953869 w 1009"/>
                <a:gd name="T31" fmla="*/ 173313239 h 1334"/>
                <a:gd name="T32" fmla="*/ 24145192 w 1009"/>
                <a:gd name="T33" fmla="*/ 168762726 h 1334"/>
                <a:gd name="T34" fmla="*/ 16096915 w 1009"/>
                <a:gd name="T35" fmla="*/ 164212213 h 1334"/>
                <a:gd name="T36" fmla="*/ 4543324 w 1009"/>
                <a:gd name="T37" fmla="*/ 151600586 h 1334"/>
                <a:gd name="T38" fmla="*/ 1168438 w 1009"/>
                <a:gd name="T39" fmla="*/ 142369391 h 1334"/>
                <a:gd name="T40" fmla="*/ 0 w 1009"/>
                <a:gd name="T41" fmla="*/ 124036810 h 1334"/>
                <a:gd name="T42" fmla="*/ 2336515 w 1009"/>
                <a:gd name="T43" fmla="*/ 111425183 h 1334"/>
                <a:gd name="T44" fmla="*/ 6880200 w 1009"/>
                <a:gd name="T45" fmla="*/ 98683387 h 1334"/>
                <a:gd name="T46" fmla="*/ 11423524 w 1009"/>
                <a:gd name="T47" fmla="*/ 94132874 h 1334"/>
                <a:gd name="T48" fmla="*/ 19471801 w 1009"/>
                <a:gd name="T49" fmla="*/ 86071759 h 1334"/>
                <a:gd name="T50" fmla="*/ 41280479 w 1009"/>
                <a:gd name="T51" fmla="*/ 75800293 h 1334"/>
                <a:gd name="T52" fmla="*/ 52833709 w 1009"/>
                <a:gd name="T53" fmla="*/ 72289691 h 1334"/>
                <a:gd name="T54" fmla="*/ 74642386 w 1009"/>
                <a:gd name="T55" fmla="*/ 70079339 h 1334"/>
                <a:gd name="T56" fmla="*/ 96320996 w 1009"/>
                <a:gd name="T57" fmla="*/ 70079339 h 1334"/>
                <a:gd name="T58" fmla="*/ 95282625 w 1009"/>
                <a:gd name="T59" fmla="*/ 44856085 h 1334"/>
                <a:gd name="T60" fmla="*/ 91777672 w 1009"/>
                <a:gd name="T61" fmla="*/ 36794970 h 1334"/>
                <a:gd name="T62" fmla="*/ 87233988 w 1009"/>
                <a:gd name="T63" fmla="*/ 32114288 h 1334"/>
                <a:gd name="T64" fmla="*/ 75680757 w 1009"/>
                <a:gd name="T65" fmla="*/ 26393695 h 1334"/>
                <a:gd name="T66" fmla="*/ 68800918 w 1009"/>
                <a:gd name="T67" fmla="*/ 25223254 h 1334"/>
                <a:gd name="T68" fmla="*/ 40112041 w 1009"/>
                <a:gd name="T69" fmla="*/ 27563776 h 1334"/>
                <a:gd name="T70" fmla="*/ 13760039 w 1009"/>
                <a:gd name="T71" fmla="*/ 34454810 h 1334"/>
                <a:gd name="T72" fmla="*/ 8048277 w 1009"/>
                <a:gd name="T73" fmla="*/ 13781708 h 1334"/>
                <a:gd name="T74" fmla="*/ 52833709 w 1009"/>
                <a:gd name="T75" fmla="*/ 95302954 h 1334"/>
                <a:gd name="T76" fmla="*/ 41280479 w 1009"/>
                <a:gd name="T77" fmla="*/ 102193628 h 1334"/>
                <a:gd name="T78" fmla="*/ 35568716 w 1009"/>
                <a:gd name="T79" fmla="*/ 112465094 h 1334"/>
                <a:gd name="T80" fmla="*/ 34400279 w 1009"/>
                <a:gd name="T81" fmla="*/ 119356128 h 1334"/>
                <a:gd name="T82" fmla="*/ 35568716 w 1009"/>
                <a:gd name="T83" fmla="*/ 133137836 h 1334"/>
                <a:gd name="T84" fmla="*/ 39073670 w 1009"/>
                <a:gd name="T85" fmla="*/ 138988598 h 1334"/>
                <a:gd name="T86" fmla="*/ 50497194 w 1009"/>
                <a:gd name="T87" fmla="*/ 146919904 h 1334"/>
                <a:gd name="T88" fmla="*/ 64257233 w 1009"/>
                <a:gd name="T89" fmla="*/ 146919904 h 1334"/>
                <a:gd name="T90" fmla="*/ 73473948 w 1009"/>
                <a:gd name="T91" fmla="*/ 145749824 h 1334"/>
                <a:gd name="T92" fmla="*/ 89440797 w 1009"/>
                <a:gd name="T93" fmla="*/ 136648437 h 1334"/>
                <a:gd name="T94" fmla="*/ 96320996 w 1009"/>
                <a:gd name="T95" fmla="*/ 130927844 h 1334"/>
                <a:gd name="T96" fmla="*/ 96320996 w 1009"/>
                <a:gd name="T97" fmla="*/ 91922522 h 1334"/>
                <a:gd name="T98" fmla="*/ 63089156 w 1009"/>
                <a:gd name="T99" fmla="*/ 92962433 h 133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009" h="1334">
                  <a:moveTo>
                    <a:pt x="62" y="106"/>
                  </a:moveTo>
                  <a:lnTo>
                    <a:pt x="62" y="106"/>
                  </a:lnTo>
                  <a:lnTo>
                    <a:pt x="203" y="53"/>
                  </a:lnTo>
                  <a:lnTo>
                    <a:pt x="354" y="18"/>
                  </a:lnTo>
                  <a:lnTo>
                    <a:pt x="504" y="0"/>
                  </a:lnTo>
                  <a:lnTo>
                    <a:pt x="575" y="0"/>
                  </a:lnTo>
                  <a:lnTo>
                    <a:pt x="654" y="9"/>
                  </a:lnTo>
                  <a:lnTo>
                    <a:pt x="734" y="18"/>
                  </a:lnTo>
                  <a:lnTo>
                    <a:pt x="804" y="44"/>
                  </a:lnTo>
                  <a:lnTo>
                    <a:pt x="875" y="88"/>
                  </a:lnTo>
                  <a:lnTo>
                    <a:pt x="901" y="106"/>
                  </a:lnTo>
                  <a:lnTo>
                    <a:pt x="928" y="141"/>
                  </a:lnTo>
                  <a:lnTo>
                    <a:pt x="963" y="194"/>
                  </a:lnTo>
                  <a:lnTo>
                    <a:pt x="990" y="256"/>
                  </a:lnTo>
                  <a:lnTo>
                    <a:pt x="1008" y="327"/>
                  </a:lnTo>
                  <a:lnTo>
                    <a:pt x="1008" y="389"/>
                  </a:lnTo>
                  <a:lnTo>
                    <a:pt x="1008" y="1307"/>
                  </a:lnTo>
                  <a:lnTo>
                    <a:pt x="804" y="1307"/>
                  </a:lnTo>
                  <a:lnTo>
                    <a:pt x="778" y="1166"/>
                  </a:lnTo>
                  <a:lnTo>
                    <a:pt x="725" y="1210"/>
                  </a:lnTo>
                  <a:lnTo>
                    <a:pt x="663" y="1254"/>
                  </a:lnTo>
                  <a:lnTo>
                    <a:pt x="592" y="1289"/>
                  </a:lnTo>
                  <a:lnTo>
                    <a:pt x="521" y="1316"/>
                  </a:lnTo>
                  <a:lnTo>
                    <a:pt x="442" y="1325"/>
                  </a:lnTo>
                  <a:lnTo>
                    <a:pt x="354" y="1333"/>
                  </a:lnTo>
                  <a:lnTo>
                    <a:pt x="265" y="1316"/>
                  </a:lnTo>
                  <a:lnTo>
                    <a:pt x="186" y="1298"/>
                  </a:lnTo>
                  <a:lnTo>
                    <a:pt x="124" y="1263"/>
                  </a:lnTo>
                  <a:lnTo>
                    <a:pt x="80" y="1219"/>
                  </a:lnTo>
                  <a:lnTo>
                    <a:pt x="35" y="1166"/>
                  </a:lnTo>
                  <a:lnTo>
                    <a:pt x="9" y="1095"/>
                  </a:lnTo>
                  <a:lnTo>
                    <a:pt x="0" y="998"/>
                  </a:lnTo>
                  <a:lnTo>
                    <a:pt x="0" y="954"/>
                  </a:lnTo>
                  <a:lnTo>
                    <a:pt x="0" y="901"/>
                  </a:lnTo>
                  <a:lnTo>
                    <a:pt x="18" y="857"/>
                  </a:lnTo>
                  <a:lnTo>
                    <a:pt x="35" y="804"/>
                  </a:lnTo>
                  <a:lnTo>
                    <a:pt x="53" y="759"/>
                  </a:lnTo>
                  <a:lnTo>
                    <a:pt x="88" y="724"/>
                  </a:lnTo>
                  <a:lnTo>
                    <a:pt x="115" y="689"/>
                  </a:lnTo>
                  <a:lnTo>
                    <a:pt x="150" y="662"/>
                  </a:lnTo>
                  <a:lnTo>
                    <a:pt x="230" y="609"/>
                  </a:lnTo>
                  <a:lnTo>
                    <a:pt x="318" y="583"/>
                  </a:lnTo>
                  <a:lnTo>
                    <a:pt x="407" y="556"/>
                  </a:lnTo>
                  <a:lnTo>
                    <a:pt x="495" y="548"/>
                  </a:lnTo>
                  <a:lnTo>
                    <a:pt x="575" y="539"/>
                  </a:lnTo>
                  <a:lnTo>
                    <a:pt x="742" y="539"/>
                  </a:lnTo>
                  <a:lnTo>
                    <a:pt x="742" y="406"/>
                  </a:lnTo>
                  <a:lnTo>
                    <a:pt x="734" y="345"/>
                  </a:lnTo>
                  <a:lnTo>
                    <a:pt x="725" y="309"/>
                  </a:lnTo>
                  <a:lnTo>
                    <a:pt x="707" y="283"/>
                  </a:lnTo>
                  <a:lnTo>
                    <a:pt x="672" y="247"/>
                  </a:lnTo>
                  <a:lnTo>
                    <a:pt x="628" y="221"/>
                  </a:lnTo>
                  <a:lnTo>
                    <a:pt x="583" y="203"/>
                  </a:lnTo>
                  <a:lnTo>
                    <a:pt x="530" y="194"/>
                  </a:lnTo>
                  <a:lnTo>
                    <a:pt x="424" y="194"/>
                  </a:lnTo>
                  <a:lnTo>
                    <a:pt x="309" y="212"/>
                  </a:lnTo>
                  <a:lnTo>
                    <a:pt x="203" y="239"/>
                  </a:lnTo>
                  <a:lnTo>
                    <a:pt x="106" y="265"/>
                  </a:lnTo>
                  <a:lnTo>
                    <a:pt x="62" y="106"/>
                  </a:lnTo>
                  <a:close/>
                  <a:moveTo>
                    <a:pt x="407" y="733"/>
                  </a:moveTo>
                  <a:lnTo>
                    <a:pt x="407" y="733"/>
                  </a:lnTo>
                  <a:lnTo>
                    <a:pt x="362" y="759"/>
                  </a:lnTo>
                  <a:lnTo>
                    <a:pt x="318" y="786"/>
                  </a:lnTo>
                  <a:lnTo>
                    <a:pt x="292" y="821"/>
                  </a:lnTo>
                  <a:lnTo>
                    <a:pt x="274" y="865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1" y="1069"/>
                  </a:lnTo>
                  <a:lnTo>
                    <a:pt x="345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6" y="1121"/>
                  </a:lnTo>
                  <a:lnTo>
                    <a:pt x="628" y="1086"/>
                  </a:lnTo>
                  <a:lnTo>
                    <a:pt x="689" y="1051"/>
                  </a:lnTo>
                  <a:lnTo>
                    <a:pt x="742" y="1007"/>
                  </a:lnTo>
                  <a:lnTo>
                    <a:pt x="742" y="707"/>
                  </a:lnTo>
                  <a:lnTo>
                    <a:pt x="575" y="707"/>
                  </a:lnTo>
                  <a:lnTo>
                    <a:pt x="486" y="715"/>
                  </a:lnTo>
                  <a:lnTo>
                    <a:pt x="407" y="733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0" name="Freeform 11"/>
            <p:cNvSpPr>
              <a:spLocks noChangeArrowheads="1"/>
            </p:cNvSpPr>
            <p:nvPr/>
          </p:nvSpPr>
          <p:spPr bwMode="gray">
            <a:xfrm>
              <a:off x="5818188" y="3740150"/>
              <a:ext cx="363537" cy="481013"/>
            </a:xfrm>
            <a:custGeom>
              <a:avLst/>
              <a:gdLst>
                <a:gd name="T0" fmla="*/ 9234850 w 1008"/>
                <a:gd name="T1" fmla="*/ 13781708 h 1334"/>
                <a:gd name="T2" fmla="*/ 45914579 w 1008"/>
                <a:gd name="T3" fmla="*/ 2340161 h 1334"/>
                <a:gd name="T4" fmla="*/ 75830644 w 1008"/>
                <a:gd name="T5" fmla="*/ 0 h 1334"/>
                <a:gd name="T6" fmla="*/ 86236170 w 1008"/>
                <a:gd name="T7" fmla="*/ 1170080 h 1334"/>
                <a:gd name="T8" fmla="*/ 104576034 w 1008"/>
                <a:gd name="T9" fmla="*/ 5720593 h 1334"/>
                <a:gd name="T10" fmla="*/ 120704743 w 1008"/>
                <a:gd name="T11" fmla="*/ 17292309 h 1334"/>
                <a:gd name="T12" fmla="*/ 126427926 w 1008"/>
                <a:gd name="T13" fmla="*/ 25223254 h 1334"/>
                <a:gd name="T14" fmla="*/ 130980073 w 1008"/>
                <a:gd name="T15" fmla="*/ 43686005 h 1334"/>
                <a:gd name="T16" fmla="*/ 130980073 w 1008"/>
                <a:gd name="T17" fmla="*/ 52787030 h 1334"/>
                <a:gd name="T18" fmla="*/ 130980073 w 1008"/>
                <a:gd name="T19" fmla="*/ 169932806 h 1334"/>
                <a:gd name="T20" fmla="*/ 104576034 w 1008"/>
                <a:gd name="T21" fmla="*/ 169932806 h 1334"/>
                <a:gd name="T22" fmla="*/ 102234683 w 1008"/>
                <a:gd name="T23" fmla="*/ 151600586 h 1334"/>
                <a:gd name="T24" fmla="*/ 81553828 w 1008"/>
                <a:gd name="T25" fmla="*/ 165382294 h 1334"/>
                <a:gd name="T26" fmla="*/ 57490780 w 1008"/>
                <a:gd name="T27" fmla="*/ 172273328 h 1334"/>
                <a:gd name="T28" fmla="*/ 45914579 w 1008"/>
                <a:gd name="T29" fmla="*/ 173313239 h 1334"/>
                <a:gd name="T30" fmla="*/ 28745390 w 1008"/>
                <a:gd name="T31" fmla="*/ 169932806 h 1334"/>
                <a:gd name="T32" fmla="*/ 17169189 w 1008"/>
                <a:gd name="T33" fmla="*/ 164212213 h 1334"/>
                <a:gd name="T34" fmla="*/ 12616681 w 1008"/>
                <a:gd name="T35" fmla="*/ 160701612 h 1334"/>
                <a:gd name="T36" fmla="*/ 5723183 w 1008"/>
                <a:gd name="T37" fmla="*/ 150430145 h 1334"/>
                <a:gd name="T38" fmla="*/ 1170676 w 1008"/>
                <a:gd name="T39" fmla="*/ 138988598 h 1334"/>
                <a:gd name="T40" fmla="*/ 0 w 1008"/>
                <a:gd name="T41" fmla="*/ 126247162 h 1334"/>
                <a:gd name="T42" fmla="*/ 1170676 w 1008"/>
                <a:gd name="T43" fmla="*/ 113635175 h 1334"/>
                <a:gd name="T44" fmla="*/ 4552507 w 1008"/>
                <a:gd name="T45" fmla="*/ 103364069 h 1334"/>
                <a:gd name="T46" fmla="*/ 19510540 w 1008"/>
                <a:gd name="T47" fmla="*/ 86071759 h 1334"/>
                <a:gd name="T48" fmla="*/ 28745390 w 1008"/>
                <a:gd name="T49" fmla="*/ 80350806 h 1334"/>
                <a:gd name="T50" fmla="*/ 44743903 w 1008"/>
                <a:gd name="T51" fmla="*/ 74630213 h 1334"/>
                <a:gd name="T52" fmla="*/ 80383152 w 1008"/>
                <a:gd name="T53" fmla="*/ 70079339 h 1334"/>
                <a:gd name="T54" fmla="*/ 97682176 w 1008"/>
                <a:gd name="T55" fmla="*/ 70079339 h 1334"/>
                <a:gd name="T56" fmla="*/ 96511860 w 1008"/>
                <a:gd name="T57" fmla="*/ 45896357 h 1334"/>
                <a:gd name="T58" fmla="*/ 93130029 w 1008"/>
                <a:gd name="T59" fmla="*/ 37965051 h 1334"/>
                <a:gd name="T60" fmla="*/ 83894818 w 1008"/>
                <a:gd name="T61" fmla="*/ 28733856 h 1334"/>
                <a:gd name="T62" fmla="*/ 71278137 w 1008"/>
                <a:gd name="T63" fmla="*/ 25223254 h 1334"/>
                <a:gd name="T64" fmla="*/ 56320104 w 1008"/>
                <a:gd name="T65" fmla="*/ 25223254 h 1334"/>
                <a:gd name="T66" fmla="*/ 27574714 w 1008"/>
                <a:gd name="T67" fmla="*/ 29903936 h 1334"/>
                <a:gd name="T68" fmla="*/ 13787357 w 1008"/>
                <a:gd name="T69" fmla="*/ 34454810 h 1334"/>
                <a:gd name="T70" fmla="*/ 51767597 w 1008"/>
                <a:gd name="T71" fmla="*/ 96473035 h 1334"/>
                <a:gd name="T72" fmla="*/ 47085255 w 1008"/>
                <a:gd name="T73" fmla="*/ 98683387 h 1334"/>
                <a:gd name="T74" fmla="*/ 37850405 w 1008"/>
                <a:gd name="T75" fmla="*/ 106744501 h 1334"/>
                <a:gd name="T76" fmla="*/ 35639249 w 1008"/>
                <a:gd name="T77" fmla="*/ 111425183 h 1334"/>
                <a:gd name="T78" fmla="*/ 34468573 w 1008"/>
                <a:gd name="T79" fmla="*/ 126247162 h 1334"/>
                <a:gd name="T80" fmla="*/ 39021081 w 1008"/>
                <a:gd name="T81" fmla="*/ 138988598 h 1334"/>
                <a:gd name="T82" fmla="*/ 44743903 w 1008"/>
                <a:gd name="T83" fmla="*/ 143539472 h 1334"/>
                <a:gd name="T84" fmla="*/ 57490780 w 1008"/>
                <a:gd name="T85" fmla="*/ 148089984 h 1334"/>
                <a:gd name="T86" fmla="*/ 64384639 w 1008"/>
                <a:gd name="T87" fmla="*/ 146919904 h 1334"/>
                <a:gd name="T88" fmla="*/ 82724503 w 1008"/>
                <a:gd name="T89" fmla="*/ 141198950 h 1334"/>
                <a:gd name="T90" fmla="*/ 97682176 w 1008"/>
                <a:gd name="T91" fmla="*/ 130927844 h 1334"/>
                <a:gd name="T92" fmla="*/ 97682176 w 1008"/>
                <a:gd name="T93" fmla="*/ 91922522 h 1334"/>
                <a:gd name="T94" fmla="*/ 74659969 w 1008"/>
                <a:gd name="T95" fmla="*/ 91922522 h 1334"/>
                <a:gd name="T96" fmla="*/ 51767597 w 1008"/>
                <a:gd name="T97" fmla="*/ 96473035 h 133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1008" h="1334">
                  <a:moveTo>
                    <a:pt x="71" y="106"/>
                  </a:moveTo>
                  <a:lnTo>
                    <a:pt x="71" y="106"/>
                  </a:lnTo>
                  <a:lnTo>
                    <a:pt x="212" y="53"/>
                  </a:lnTo>
                  <a:lnTo>
                    <a:pt x="353" y="18"/>
                  </a:lnTo>
                  <a:lnTo>
                    <a:pt x="504" y="0"/>
                  </a:lnTo>
                  <a:lnTo>
                    <a:pt x="583" y="0"/>
                  </a:lnTo>
                  <a:lnTo>
                    <a:pt x="663" y="9"/>
                  </a:lnTo>
                  <a:lnTo>
                    <a:pt x="733" y="18"/>
                  </a:lnTo>
                  <a:lnTo>
                    <a:pt x="804" y="44"/>
                  </a:lnTo>
                  <a:lnTo>
                    <a:pt x="875" y="80"/>
                  </a:lnTo>
                  <a:lnTo>
                    <a:pt x="928" y="133"/>
                  </a:lnTo>
                  <a:lnTo>
                    <a:pt x="972" y="194"/>
                  </a:lnTo>
                  <a:lnTo>
                    <a:pt x="998" y="265"/>
                  </a:lnTo>
                  <a:lnTo>
                    <a:pt x="1007" y="336"/>
                  </a:lnTo>
                  <a:lnTo>
                    <a:pt x="1007" y="406"/>
                  </a:lnTo>
                  <a:lnTo>
                    <a:pt x="1007" y="1307"/>
                  </a:lnTo>
                  <a:lnTo>
                    <a:pt x="804" y="1307"/>
                  </a:lnTo>
                  <a:lnTo>
                    <a:pt x="786" y="1166"/>
                  </a:lnTo>
                  <a:lnTo>
                    <a:pt x="707" y="1227"/>
                  </a:lnTo>
                  <a:lnTo>
                    <a:pt x="627" y="1272"/>
                  </a:lnTo>
                  <a:lnTo>
                    <a:pt x="539" y="1307"/>
                  </a:lnTo>
                  <a:lnTo>
                    <a:pt x="442" y="1325"/>
                  </a:lnTo>
                  <a:lnTo>
                    <a:pt x="353" y="1333"/>
                  </a:lnTo>
                  <a:lnTo>
                    <a:pt x="265" y="1316"/>
                  </a:lnTo>
                  <a:lnTo>
                    <a:pt x="221" y="1307"/>
                  </a:lnTo>
                  <a:lnTo>
                    <a:pt x="177" y="1289"/>
                  </a:lnTo>
                  <a:lnTo>
                    <a:pt x="132" y="1263"/>
                  </a:lnTo>
                  <a:lnTo>
                    <a:pt x="97" y="1236"/>
                  </a:lnTo>
                  <a:lnTo>
                    <a:pt x="71" y="1201"/>
                  </a:lnTo>
                  <a:lnTo>
                    <a:pt x="44" y="1157"/>
                  </a:lnTo>
                  <a:lnTo>
                    <a:pt x="18" y="1121"/>
                  </a:lnTo>
                  <a:lnTo>
                    <a:pt x="9" y="1069"/>
                  </a:lnTo>
                  <a:lnTo>
                    <a:pt x="0" y="1024"/>
                  </a:lnTo>
                  <a:lnTo>
                    <a:pt x="0" y="971"/>
                  </a:lnTo>
                  <a:lnTo>
                    <a:pt x="9" y="874"/>
                  </a:lnTo>
                  <a:lnTo>
                    <a:pt x="18" y="839"/>
                  </a:lnTo>
                  <a:lnTo>
                    <a:pt x="35" y="795"/>
                  </a:lnTo>
                  <a:lnTo>
                    <a:pt x="88" y="724"/>
                  </a:lnTo>
                  <a:lnTo>
                    <a:pt x="150" y="662"/>
                  </a:lnTo>
                  <a:lnTo>
                    <a:pt x="221" y="618"/>
                  </a:lnTo>
                  <a:lnTo>
                    <a:pt x="283" y="592"/>
                  </a:lnTo>
                  <a:lnTo>
                    <a:pt x="344" y="574"/>
                  </a:lnTo>
                  <a:lnTo>
                    <a:pt x="477" y="548"/>
                  </a:lnTo>
                  <a:lnTo>
                    <a:pt x="618" y="539"/>
                  </a:lnTo>
                  <a:lnTo>
                    <a:pt x="751" y="539"/>
                  </a:lnTo>
                  <a:lnTo>
                    <a:pt x="751" y="415"/>
                  </a:lnTo>
                  <a:lnTo>
                    <a:pt x="742" y="353"/>
                  </a:lnTo>
                  <a:lnTo>
                    <a:pt x="716" y="292"/>
                  </a:lnTo>
                  <a:lnTo>
                    <a:pt x="689" y="247"/>
                  </a:lnTo>
                  <a:lnTo>
                    <a:pt x="645" y="221"/>
                  </a:lnTo>
                  <a:lnTo>
                    <a:pt x="601" y="203"/>
                  </a:lnTo>
                  <a:lnTo>
                    <a:pt x="548" y="194"/>
                  </a:lnTo>
                  <a:lnTo>
                    <a:pt x="433" y="194"/>
                  </a:lnTo>
                  <a:lnTo>
                    <a:pt x="327" y="203"/>
                  </a:lnTo>
                  <a:lnTo>
                    <a:pt x="212" y="230"/>
                  </a:lnTo>
                  <a:lnTo>
                    <a:pt x="106" y="265"/>
                  </a:lnTo>
                  <a:lnTo>
                    <a:pt x="71" y="106"/>
                  </a:lnTo>
                  <a:close/>
                  <a:moveTo>
                    <a:pt x="398" y="742"/>
                  </a:moveTo>
                  <a:lnTo>
                    <a:pt x="398" y="742"/>
                  </a:lnTo>
                  <a:lnTo>
                    <a:pt x="362" y="759"/>
                  </a:lnTo>
                  <a:lnTo>
                    <a:pt x="327" y="786"/>
                  </a:lnTo>
                  <a:lnTo>
                    <a:pt x="291" y="821"/>
                  </a:lnTo>
                  <a:lnTo>
                    <a:pt x="274" y="857"/>
                  </a:lnTo>
                  <a:lnTo>
                    <a:pt x="265" y="918"/>
                  </a:lnTo>
                  <a:lnTo>
                    <a:pt x="265" y="971"/>
                  </a:lnTo>
                  <a:lnTo>
                    <a:pt x="274" y="1024"/>
                  </a:lnTo>
                  <a:lnTo>
                    <a:pt x="300" y="1069"/>
                  </a:lnTo>
                  <a:lnTo>
                    <a:pt x="344" y="1104"/>
                  </a:lnTo>
                  <a:lnTo>
                    <a:pt x="389" y="1130"/>
                  </a:lnTo>
                  <a:lnTo>
                    <a:pt x="442" y="1139"/>
                  </a:lnTo>
                  <a:lnTo>
                    <a:pt x="495" y="1130"/>
                  </a:lnTo>
                  <a:lnTo>
                    <a:pt x="565" y="1121"/>
                  </a:lnTo>
                  <a:lnTo>
                    <a:pt x="636" y="1086"/>
                  </a:lnTo>
                  <a:lnTo>
                    <a:pt x="698" y="1051"/>
                  </a:lnTo>
                  <a:lnTo>
                    <a:pt x="751" y="1007"/>
                  </a:lnTo>
                  <a:lnTo>
                    <a:pt x="751" y="707"/>
                  </a:lnTo>
                  <a:lnTo>
                    <a:pt x="574" y="707"/>
                  </a:lnTo>
                  <a:lnTo>
                    <a:pt x="486" y="715"/>
                  </a:lnTo>
                  <a:lnTo>
                    <a:pt x="398" y="742"/>
                  </a:lnTo>
                  <a:close/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1" name="Freeform 12"/>
            <p:cNvSpPr>
              <a:spLocks noChangeArrowheads="1"/>
            </p:cNvSpPr>
            <p:nvPr/>
          </p:nvSpPr>
          <p:spPr bwMode="gray">
            <a:xfrm>
              <a:off x="5376863" y="3746500"/>
              <a:ext cx="400050" cy="465138"/>
            </a:xfrm>
            <a:custGeom>
              <a:avLst/>
              <a:gdLst>
                <a:gd name="T0" fmla="*/ 0 w 1113"/>
                <a:gd name="T1" fmla="*/ 0 h 1290"/>
                <a:gd name="T2" fmla="*/ 0 w 1113"/>
                <a:gd name="T3" fmla="*/ 0 h 1290"/>
                <a:gd name="T4" fmla="*/ 36303190 w 1113"/>
                <a:gd name="T5" fmla="*/ 0 h 1290"/>
                <a:gd name="T6" fmla="*/ 36303190 w 1113"/>
                <a:gd name="T7" fmla="*/ 0 h 1290"/>
                <a:gd name="T8" fmla="*/ 58007609 w 1113"/>
                <a:gd name="T9" fmla="*/ 69946659 h 1290"/>
                <a:gd name="T10" fmla="*/ 58007609 w 1113"/>
                <a:gd name="T11" fmla="*/ 69946659 h 1290"/>
                <a:gd name="T12" fmla="*/ 64854826 w 1113"/>
                <a:gd name="T13" fmla="*/ 91788674 h 1290"/>
                <a:gd name="T14" fmla="*/ 70539275 w 1113"/>
                <a:gd name="T15" fmla="*/ 113630689 h 1290"/>
                <a:gd name="T16" fmla="*/ 70539275 w 1113"/>
                <a:gd name="T17" fmla="*/ 113630689 h 1290"/>
                <a:gd name="T18" fmla="*/ 75190350 w 1113"/>
                <a:gd name="T19" fmla="*/ 133132592 h 1290"/>
                <a:gd name="T20" fmla="*/ 75190350 w 1113"/>
                <a:gd name="T21" fmla="*/ 133132592 h 1290"/>
                <a:gd name="T22" fmla="*/ 85396477 w 1113"/>
                <a:gd name="T23" fmla="*/ 101019680 h 1290"/>
                <a:gd name="T24" fmla="*/ 94569232 w 1113"/>
                <a:gd name="T25" fmla="*/ 67736352 h 1290"/>
                <a:gd name="T26" fmla="*/ 102579218 w 1113"/>
                <a:gd name="T27" fmla="*/ 34453385 h 1290"/>
                <a:gd name="T28" fmla="*/ 108263666 w 1113"/>
                <a:gd name="T29" fmla="*/ 0 h 1290"/>
                <a:gd name="T30" fmla="*/ 108263666 w 1113"/>
                <a:gd name="T31" fmla="*/ 0 h 1290"/>
                <a:gd name="T32" fmla="*/ 143662520 w 1113"/>
                <a:gd name="T33" fmla="*/ 0 h 1290"/>
                <a:gd name="T34" fmla="*/ 143662520 w 1113"/>
                <a:gd name="T35" fmla="*/ 0 h 1290"/>
                <a:gd name="T36" fmla="*/ 134489765 w 1113"/>
                <a:gd name="T37" fmla="*/ 43554224 h 1290"/>
                <a:gd name="T38" fmla="*/ 123120869 w 1113"/>
                <a:gd name="T39" fmla="*/ 86068198 h 1290"/>
                <a:gd name="T40" fmla="*/ 117436061 w 1113"/>
                <a:gd name="T41" fmla="*/ 106740157 h 1290"/>
                <a:gd name="T42" fmla="*/ 109426435 w 1113"/>
                <a:gd name="T43" fmla="*/ 127412115 h 1290"/>
                <a:gd name="T44" fmla="*/ 101416449 w 1113"/>
                <a:gd name="T45" fmla="*/ 146913657 h 1290"/>
                <a:gd name="T46" fmla="*/ 92243694 w 1113"/>
                <a:gd name="T47" fmla="*/ 167585616 h 1290"/>
                <a:gd name="T48" fmla="*/ 92243694 w 1113"/>
                <a:gd name="T49" fmla="*/ 167585616 h 1290"/>
                <a:gd name="T50" fmla="*/ 49997624 w 1113"/>
                <a:gd name="T51" fmla="*/ 167585616 h 1290"/>
                <a:gd name="T52" fmla="*/ 49997624 w 1113"/>
                <a:gd name="T53" fmla="*/ 167585616 h 1290"/>
                <a:gd name="T54" fmla="*/ 0 w 1113"/>
                <a:gd name="T55" fmla="*/ 0 h 129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0" t="0" r="r" b="b"/>
              <a:pathLst>
                <a:path w="1113" h="1290">
                  <a:moveTo>
                    <a:pt x="0" y="0"/>
                  </a:moveTo>
                  <a:lnTo>
                    <a:pt x="0" y="0"/>
                  </a:lnTo>
                  <a:lnTo>
                    <a:pt x="281" y="0"/>
                  </a:lnTo>
                  <a:lnTo>
                    <a:pt x="449" y="538"/>
                  </a:lnTo>
                  <a:lnTo>
                    <a:pt x="502" y="706"/>
                  </a:lnTo>
                  <a:lnTo>
                    <a:pt x="546" y="874"/>
                  </a:lnTo>
                  <a:lnTo>
                    <a:pt x="582" y="1024"/>
                  </a:lnTo>
                  <a:lnTo>
                    <a:pt x="661" y="777"/>
                  </a:lnTo>
                  <a:lnTo>
                    <a:pt x="732" y="521"/>
                  </a:lnTo>
                  <a:lnTo>
                    <a:pt x="794" y="265"/>
                  </a:lnTo>
                  <a:lnTo>
                    <a:pt x="838" y="0"/>
                  </a:lnTo>
                  <a:lnTo>
                    <a:pt x="1112" y="0"/>
                  </a:lnTo>
                  <a:lnTo>
                    <a:pt x="1041" y="335"/>
                  </a:lnTo>
                  <a:lnTo>
                    <a:pt x="953" y="662"/>
                  </a:lnTo>
                  <a:lnTo>
                    <a:pt x="909" y="821"/>
                  </a:lnTo>
                  <a:lnTo>
                    <a:pt x="847" y="980"/>
                  </a:lnTo>
                  <a:lnTo>
                    <a:pt x="785" y="1130"/>
                  </a:lnTo>
                  <a:lnTo>
                    <a:pt x="714" y="1289"/>
                  </a:lnTo>
                  <a:lnTo>
                    <a:pt x="387" y="1289"/>
                  </a:lnTo>
                  <a:lnTo>
                    <a:pt x="0" y="0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2" name="Freeform 13"/>
            <p:cNvSpPr>
              <a:spLocks noChangeArrowheads="1"/>
            </p:cNvSpPr>
            <p:nvPr/>
          </p:nvSpPr>
          <p:spPr bwMode="gray">
            <a:xfrm>
              <a:off x="6191250" y="3735388"/>
              <a:ext cx="28575" cy="41275"/>
            </a:xfrm>
            <a:custGeom>
              <a:avLst/>
              <a:gdLst>
                <a:gd name="T0" fmla="*/ 4465558 w 80"/>
                <a:gd name="T1" fmla="*/ 2190087 h 115"/>
                <a:gd name="T2" fmla="*/ 0 w 80"/>
                <a:gd name="T3" fmla="*/ 2190087 h 115"/>
                <a:gd name="T4" fmla="*/ 0 w 80"/>
                <a:gd name="T5" fmla="*/ 0 h 115"/>
                <a:gd name="T6" fmla="*/ 10079117 w 80"/>
                <a:gd name="T7" fmla="*/ 0 h 115"/>
                <a:gd name="T8" fmla="*/ 10079117 w 80"/>
                <a:gd name="T9" fmla="*/ 2190087 h 115"/>
                <a:gd name="T10" fmla="*/ 5613559 w 80"/>
                <a:gd name="T11" fmla="*/ 2190087 h 115"/>
                <a:gd name="T12" fmla="*/ 5613559 w 80"/>
                <a:gd name="T13" fmla="*/ 14685286 h 115"/>
                <a:gd name="T14" fmla="*/ 4465558 w 80"/>
                <a:gd name="T15" fmla="*/ 14685286 h 115"/>
                <a:gd name="T16" fmla="*/ 4465558 w 80"/>
                <a:gd name="T17" fmla="*/ 2190087 h 11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0" h="115">
                  <a:moveTo>
                    <a:pt x="35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79" y="0"/>
                  </a:lnTo>
                  <a:lnTo>
                    <a:pt x="79" y="17"/>
                  </a:lnTo>
                  <a:lnTo>
                    <a:pt x="44" y="17"/>
                  </a:lnTo>
                  <a:lnTo>
                    <a:pt x="44" y="114"/>
                  </a:lnTo>
                  <a:lnTo>
                    <a:pt x="35" y="114"/>
                  </a:lnTo>
                  <a:lnTo>
                    <a:pt x="35" y="17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23" name="Freeform 14"/>
            <p:cNvSpPr>
              <a:spLocks noChangeArrowheads="1"/>
            </p:cNvSpPr>
            <p:nvPr/>
          </p:nvSpPr>
          <p:spPr bwMode="gray">
            <a:xfrm>
              <a:off x="6223000" y="3735388"/>
              <a:ext cx="41275" cy="41275"/>
            </a:xfrm>
            <a:custGeom>
              <a:avLst/>
              <a:gdLst>
                <a:gd name="T0" fmla="*/ 12280736 w 116"/>
                <a:gd name="T1" fmla="*/ 7858042 h 115"/>
                <a:gd name="T2" fmla="*/ 12280736 w 116"/>
                <a:gd name="T3" fmla="*/ 7858042 h 115"/>
                <a:gd name="T4" fmla="*/ 12280736 w 116"/>
                <a:gd name="T5" fmla="*/ 2190087 h 115"/>
                <a:gd name="T6" fmla="*/ 12280736 w 116"/>
                <a:gd name="T7" fmla="*/ 2190087 h 115"/>
                <a:gd name="T8" fmla="*/ 12280736 w 116"/>
                <a:gd name="T9" fmla="*/ 2190087 h 115"/>
                <a:gd name="T10" fmla="*/ 10128743 w 116"/>
                <a:gd name="T11" fmla="*/ 7858042 h 115"/>
                <a:gd name="T12" fmla="*/ 7849722 w 116"/>
                <a:gd name="T13" fmla="*/ 14685286 h 115"/>
                <a:gd name="T14" fmla="*/ 6710034 w 116"/>
                <a:gd name="T15" fmla="*/ 14685286 h 115"/>
                <a:gd name="T16" fmla="*/ 4431369 w 116"/>
                <a:gd name="T17" fmla="*/ 7858042 h 115"/>
                <a:gd name="T18" fmla="*/ 4431369 w 116"/>
                <a:gd name="T19" fmla="*/ 7858042 h 115"/>
                <a:gd name="T20" fmla="*/ 2279020 w 116"/>
                <a:gd name="T21" fmla="*/ 2190087 h 115"/>
                <a:gd name="T22" fmla="*/ 2279020 w 116"/>
                <a:gd name="T23" fmla="*/ 2190087 h 115"/>
                <a:gd name="T24" fmla="*/ 2279020 w 116"/>
                <a:gd name="T25" fmla="*/ 2190087 h 115"/>
                <a:gd name="T26" fmla="*/ 2279020 w 116"/>
                <a:gd name="T27" fmla="*/ 7858042 h 115"/>
                <a:gd name="T28" fmla="*/ 2279020 w 116"/>
                <a:gd name="T29" fmla="*/ 14685286 h 115"/>
                <a:gd name="T30" fmla="*/ 0 w 116"/>
                <a:gd name="T31" fmla="*/ 14685286 h 115"/>
                <a:gd name="T32" fmla="*/ 1139332 w 116"/>
                <a:gd name="T33" fmla="*/ 0 h 115"/>
                <a:gd name="T34" fmla="*/ 3418353 w 116"/>
                <a:gd name="T35" fmla="*/ 0 h 115"/>
                <a:gd name="T36" fmla="*/ 5570702 w 116"/>
                <a:gd name="T37" fmla="*/ 6827244 h 115"/>
                <a:gd name="T38" fmla="*/ 5570702 w 116"/>
                <a:gd name="T39" fmla="*/ 6827244 h 115"/>
                <a:gd name="T40" fmla="*/ 6710034 w 116"/>
                <a:gd name="T41" fmla="*/ 12495558 h 115"/>
                <a:gd name="T42" fmla="*/ 6710034 w 116"/>
                <a:gd name="T43" fmla="*/ 12495558 h 115"/>
                <a:gd name="T44" fmla="*/ 6710034 w 116"/>
                <a:gd name="T45" fmla="*/ 12495558 h 115"/>
                <a:gd name="T46" fmla="*/ 8989055 w 116"/>
                <a:gd name="T47" fmla="*/ 6827244 h 115"/>
                <a:gd name="T48" fmla="*/ 11141403 w 116"/>
                <a:gd name="T49" fmla="*/ 0 h 115"/>
                <a:gd name="T50" fmla="*/ 13420424 w 116"/>
                <a:gd name="T51" fmla="*/ 0 h 115"/>
                <a:gd name="T52" fmla="*/ 14559756 w 116"/>
                <a:gd name="T53" fmla="*/ 14685286 h 115"/>
                <a:gd name="T54" fmla="*/ 12280736 w 116"/>
                <a:gd name="T55" fmla="*/ 14685286 h 115"/>
                <a:gd name="T56" fmla="*/ 12280736 w 116"/>
                <a:gd name="T57" fmla="*/ 7858042 h 11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16" h="115">
                  <a:moveTo>
                    <a:pt x="97" y="61"/>
                  </a:moveTo>
                  <a:lnTo>
                    <a:pt x="97" y="61"/>
                  </a:lnTo>
                  <a:lnTo>
                    <a:pt x="97" y="17"/>
                  </a:lnTo>
                  <a:lnTo>
                    <a:pt x="80" y="61"/>
                  </a:lnTo>
                  <a:lnTo>
                    <a:pt x="62" y="114"/>
                  </a:lnTo>
                  <a:lnTo>
                    <a:pt x="53" y="114"/>
                  </a:lnTo>
                  <a:lnTo>
                    <a:pt x="35" y="61"/>
                  </a:lnTo>
                  <a:lnTo>
                    <a:pt x="18" y="17"/>
                  </a:lnTo>
                  <a:lnTo>
                    <a:pt x="18" y="61"/>
                  </a:lnTo>
                  <a:lnTo>
                    <a:pt x="18" y="114"/>
                  </a:lnTo>
                  <a:lnTo>
                    <a:pt x="0" y="114"/>
                  </a:lnTo>
                  <a:lnTo>
                    <a:pt x="9" y="0"/>
                  </a:lnTo>
                  <a:lnTo>
                    <a:pt x="27" y="0"/>
                  </a:lnTo>
                  <a:lnTo>
                    <a:pt x="44" y="53"/>
                  </a:lnTo>
                  <a:lnTo>
                    <a:pt x="53" y="97"/>
                  </a:lnTo>
                  <a:lnTo>
                    <a:pt x="71" y="53"/>
                  </a:lnTo>
                  <a:lnTo>
                    <a:pt x="88" y="0"/>
                  </a:lnTo>
                  <a:lnTo>
                    <a:pt x="106" y="0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61"/>
                  </a:lnTo>
                </a:path>
              </a:pathLst>
            </a:custGeom>
            <a:solidFill>
              <a:srgbClr val="E11F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3288905" y="1203401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25" name="Picture 4" descr="Image result for project fn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5546" y="1490413"/>
            <a:ext cx="911991" cy="3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166" y="1868889"/>
            <a:ext cx="843798" cy="33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960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 smtClean="0"/>
              <a:t>What</a:t>
            </a:r>
            <a:r>
              <a:rPr lang="fr-FR" sz="2000" dirty="0" smtClean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Microservices</a:t>
            </a:r>
            <a:r>
              <a:rPr lang="en-US" dirty="0" smtClean="0"/>
              <a:t> Platform (Kubernetes &amp; </a:t>
            </a:r>
            <a:r>
              <a:rPr lang="en-US" dirty="0" err="1" smtClean="0"/>
              <a:t>Istio</a:t>
            </a:r>
            <a:r>
              <a:rPr lang="en-US" dirty="0" smtClean="0"/>
              <a:t>) ++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 smtClean="0"/>
              <a:t>API Gateway</a:t>
            </a:r>
          </a:p>
          <a:p>
            <a:r>
              <a:rPr lang="en-US" sz="1400" dirty="0" smtClean="0"/>
              <a:t>Cache</a:t>
            </a:r>
          </a:p>
          <a:p>
            <a:r>
              <a:rPr lang="en-US" sz="1400" dirty="0" smtClean="0"/>
              <a:t>Event Hub</a:t>
            </a:r>
          </a:p>
          <a:p>
            <a:r>
              <a:rPr lang="en-US" sz="1400" dirty="0" smtClean="0"/>
              <a:t>Service </a:t>
            </a:r>
            <a:r>
              <a:rPr lang="en-US" sz="1400" dirty="0"/>
              <a:t>Broker</a:t>
            </a:r>
          </a:p>
          <a:p>
            <a:r>
              <a:rPr lang="en-US" sz="1400" dirty="0"/>
              <a:t>Chaos Monkey &amp; Regression Testing</a:t>
            </a:r>
          </a:p>
          <a:p>
            <a:r>
              <a:rPr lang="en-US" sz="1400" dirty="0"/>
              <a:t>Workflow</a:t>
            </a:r>
          </a:p>
          <a:p>
            <a:r>
              <a:rPr lang="en-US" sz="1400" dirty="0" smtClean="0"/>
              <a:t>Transactions (cross </a:t>
            </a:r>
            <a:r>
              <a:rPr lang="en-US" sz="1400" dirty="0" err="1" smtClean="0"/>
              <a:t>microservice</a:t>
            </a:r>
            <a:r>
              <a:rPr lang="en-US" sz="1400" dirty="0" smtClean="0"/>
              <a:t>)</a:t>
            </a:r>
          </a:p>
          <a:p>
            <a:r>
              <a:rPr lang="en-US" sz="1400" dirty="0" smtClean="0"/>
              <a:t>RDBMS, NoSQL, Data Lake(Big Data), Fast Data Ingestion</a:t>
            </a:r>
          </a:p>
          <a:p>
            <a:r>
              <a:rPr lang="en-US" sz="1400" dirty="0" smtClean="0"/>
              <a:t>Billing</a:t>
            </a:r>
          </a:p>
          <a:p>
            <a:r>
              <a:rPr lang="en-US" sz="1400" dirty="0" smtClean="0"/>
              <a:t>Notification</a:t>
            </a:r>
            <a:endParaRPr lang="en-US" sz="1400" dirty="0"/>
          </a:p>
          <a:p>
            <a:endParaRPr lang="nl-NL" sz="14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80</a:t>
            </a:fld>
            <a:endParaRPr lang="nl-NL"/>
          </a:p>
        </p:txBody>
      </p:sp>
      <p:sp>
        <p:nvSpPr>
          <p:cNvPr id="19" name="Rectangle 18"/>
          <p:cNvSpPr/>
          <p:nvPr/>
        </p:nvSpPr>
        <p:spPr>
          <a:xfrm>
            <a:off x="876299" y="3562350"/>
            <a:ext cx="8014335" cy="804491"/>
          </a:xfrm>
          <a:prstGeom prst="rect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Microservices Platform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2466044" y="4608439"/>
            <a:ext cx="3255193" cy="264015"/>
          </a:xfrm>
          <a:prstGeom prst="roundRect">
            <a:avLst/>
          </a:prstGeom>
          <a:solidFill>
            <a:srgbClr val="FFFFFF">
              <a:lumMod val="75000"/>
            </a:srgbClr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Storage</a:t>
            </a:r>
            <a:endParaRPr kumimoji="0" lang="en-US" sz="1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sp>
        <p:nvSpPr>
          <p:cNvPr id="27" name="Up Arrow 26"/>
          <p:cNvSpPr/>
          <p:nvPr/>
        </p:nvSpPr>
        <p:spPr>
          <a:xfrm>
            <a:off x="3944760" y="4355632"/>
            <a:ext cx="374726" cy="311338"/>
          </a:xfrm>
          <a:prstGeom prst="upArrow">
            <a:avLst/>
          </a:prstGeom>
          <a:solidFill>
            <a:srgbClr val="008F33"/>
          </a:solidFill>
          <a:ln w="12700" cap="flat" cmpd="sng" algn="ctr">
            <a:solidFill>
              <a:srgbClr val="008F33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pic>
        <p:nvPicPr>
          <p:cNvPr id="33" name="Picture 2" descr="Image result for ist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3012" y="3756652"/>
            <a:ext cx="496476" cy="4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69885" y="3613264"/>
            <a:ext cx="710658" cy="726995"/>
          </a:xfrm>
          <a:prstGeom prst="rect">
            <a:avLst/>
          </a:prstGeom>
        </p:spPr>
      </p:pic>
      <p:pic>
        <p:nvPicPr>
          <p:cNvPr id="35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4460504"/>
            <a:ext cx="1099184" cy="24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4">
                <a:lumMod val="75000"/>
                <a:tint val="45000"/>
                <a:satMod val="400000"/>
              </a:schemeClr>
            </a:duotone>
          </a:blip>
          <a:srcRect l="46827" r="39503" b="56391"/>
          <a:stretch/>
        </p:blipFill>
        <p:spPr>
          <a:xfrm>
            <a:off x="8245133" y="3635027"/>
            <a:ext cx="494354" cy="620296"/>
          </a:xfrm>
          <a:prstGeom prst="rect">
            <a:avLst/>
          </a:prstGeom>
        </p:spPr>
      </p:pic>
      <p:pic>
        <p:nvPicPr>
          <p:cNvPr id="37" name="Picture 4" descr="Image result for project f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391" y="3834357"/>
            <a:ext cx="911991" cy="3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412" y="4406507"/>
            <a:ext cx="843798" cy="333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3662" y="977240"/>
            <a:ext cx="566651" cy="238082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3448" y="909787"/>
            <a:ext cx="1207644" cy="782186"/>
          </a:xfrm>
          <a:prstGeom prst="rect">
            <a:avLst/>
          </a:prstGeom>
        </p:spPr>
      </p:pic>
      <p:pic>
        <p:nvPicPr>
          <p:cNvPr id="44" name="Picture 4" descr="Image result for oracle data hub cloud service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14" t="24513" r="33087" b="23098"/>
          <a:stretch/>
        </p:blipFill>
        <p:spPr bwMode="auto">
          <a:xfrm>
            <a:off x="7392941" y="1397021"/>
            <a:ext cx="1113504" cy="92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6" descr="Image result for cassandr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8241" y="741881"/>
            <a:ext cx="896036" cy="60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10" descr="Image result for oracle nosql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329" y="2017392"/>
            <a:ext cx="1212553" cy="63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Image result for logo kafka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2314" y="1209297"/>
            <a:ext cx="959993" cy="50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92415" y="844074"/>
            <a:ext cx="929939" cy="869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75288" y="2470122"/>
            <a:ext cx="1028789" cy="883997"/>
          </a:xfrm>
          <a:prstGeom prst="rect">
            <a:avLst/>
          </a:prstGeom>
        </p:spPr>
      </p:pic>
      <p:pic>
        <p:nvPicPr>
          <p:cNvPr id="50" name="Picture 18" descr="Image result for hadoop logo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600" y="3055859"/>
            <a:ext cx="1417646" cy="36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45248" y="1585282"/>
            <a:ext cx="612248" cy="513851"/>
          </a:xfrm>
          <a:prstGeom prst="rect">
            <a:avLst/>
          </a:prstGeom>
        </p:spPr>
      </p:pic>
      <p:pic>
        <p:nvPicPr>
          <p:cNvPr id="52" name="Picture 8" descr="Image result for mysql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11" y="1854551"/>
            <a:ext cx="897092" cy="46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8" descr="Image result for autonomous database oracle"/>
          <p:cNvPicPr>
            <a:picLocks noChangeAspect="1" noChangeArrowheads="1"/>
          </p:cNvPicPr>
          <p:nvPr/>
        </p:nvPicPr>
        <p:blipFill rotWithShape="1"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3"/>
          <a:stretch/>
        </p:blipFill>
        <p:spPr bwMode="auto">
          <a:xfrm>
            <a:off x="5462447" y="2878551"/>
            <a:ext cx="1021463" cy="501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Image result for project fn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1322" y="310465"/>
            <a:ext cx="911991" cy="378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Image result for logo redis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502" y="630153"/>
            <a:ext cx="1125952" cy="432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cloud.oracle.com/opc/paas/images/NoSQL_w_72.png"/>
          <p:cNvPicPr>
            <a:picLocks noChangeAspect="1" noChangeArrowheads="1"/>
          </p:cNvPicPr>
          <p:nvPr/>
        </p:nvPicPr>
        <p:blipFill>
          <a:blip r:embed="rId2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63" y="1873392"/>
            <a:ext cx="483386" cy="4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Image result for helm tiller kubernetes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2269" y="3756652"/>
            <a:ext cx="473777" cy="49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8004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Oracle Container Native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err="1" smtClean="0"/>
              <a:t>Microservices</a:t>
            </a:r>
            <a:r>
              <a:rPr lang="en-US" sz="2800" dirty="0" smtClean="0"/>
              <a:t> Architecture</a:t>
            </a:r>
            <a:endParaRPr lang="nl-NL" sz="28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225" y="4337197"/>
            <a:ext cx="716718" cy="505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8540" y="1910060"/>
            <a:ext cx="7358100" cy="224301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246806" y="4188518"/>
            <a:ext cx="718627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FFFFFF"/>
              </a:solidFill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2336676" y="4215833"/>
            <a:ext cx="5097024" cy="373326"/>
            <a:chOff x="-145520" y="5403270"/>
            <a:chExt cx="6297294" cy="450873"/>
          </a:xfrm>
        </p:grpSpPr>
        <p:sp>
          <p:nvSpPr>
            <p:cNvPr id="12" name="Rectangle 11"/>
            <p:cNvSpPr/>
            <p:nvPr/>
          </p:nvSpPr>
          <p:spPr>
            <a:xfrm>
              <a:off x="1945470" y="5403270"/>
              <a:ext cx="252171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Managed  </a:t>
              </a:r>
              <a:r>
                <a:rPr lang="en-US" sz="2000" err="1">
                  <a:solidFill>
                    <a:srgbClr val="5F5F5F"/>
                  </a:solidFill>
                  <a:latin typeface="Arial" charset="0"/>
                  <a:ea typeface="Arial" charset="0"/>
                  <a:cs typeface="Arial" charset="0"/>
                </a:rPr>
                <a:t>Kubernetes</a:t>
              </a:r>
              <a:endParaRPr lang="en-US" sz="200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145520" y="5410200"/>
              <a:ext cx="433917" cy="43391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717857" y="5420226"/>
              <a:ext cx="433917" cy="433917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6070195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Open Service Broker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93022" y="1451182"/>
            <a:ext cx="351212" cy="35928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9083" y="1503449"/>
            <a:ext cx="566651" cy="238082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40029" y="1490251"/>
            <a:ext cx="481846" cy="275703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3661252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>
                <a:solidFill>
                  <a:srgbClr val="5F5F5F"/>
                </a:solidFill>
              </a:rPr>
              <a:t>              Event Management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252309" y="1417524"/>
            <a:ext cx="2362883" cy="433694"/>
          </a:xfrm>
          <a:prstGeom prst="rect">
            <a:avLst/>
          </a:prstGeom>
          <a:noFill/>
          <a:ln w="28575"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5F5F5F"/>
                </a:solidFill>
              </a:rPr>
              <a:t>                API Registry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78755" y="832006"/>
            <a:ext cx="7337886" cy="589064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7818120" y="953671"/>
            <a:ext cx="457201" cy="16927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bIns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100" dirty="0">
                <a:solidFill>
                  <a:srgbClr val="5F5F5F"/>
                </a:solidFill>
                <a:latin typeface="Arial" charset="0"/>
                <a:ea typeface="Arial" charset="0"/>
                <a:cs typeface="Arial" charset="0"/>
              </a:rPr>
              <a:t>Foo2</a:t>
            </a:r>
          </a:p>
        </p:txBody>
      </p:sp>
      <p:sp>
        <p:nvSpPr>
          <p:cNvPr id="24" name="Rectangle 23"/>
          <p:cNvSpPr/>
          <p:nvPr/>
        </p:nvSpPr>
        <p:spPr bwMode="gray">
          <a:xfrm rot="5400000">
            <a:off x="-325052" y="1590456"/>
            <a:ext cx="2244247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sp>
        <p:nvSpPr>
          <p:cNvPr id="25" name="TextBox 24"/>
          <p:cNvSpPr txBox="1"/>
          <p:nvPr/>
        </p:nvSpPr>
        <p:spPr>
          <a:xfrm rot="16200000">
            <a:off x="155390" y="2287694"/>
            <a:ext cx="757130" cy="23128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58595B"/>
                </a:solidFill>
              </a:rPr>
              <a:t>Diagnostics/Monitoring</a:t>
            </a:r>
            <a:endParaRPr lang="en-US" dirty="0">
              <a:solidFill>
                <a:srgbClr val="58595B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615" y="1591615"/>
            <a:ext cx="571309" cy="39493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816" y="2359961"/>
            <a:ext cx="442018" cy="4407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461" y="935538"/>
            <a:ext cx="497372" cy="390011"/>
          </a:xfrm>
          <a:prstGeom prst="rect">
            <a:avLst/>
          </a:prstGeom>
        </p:spPr>
      </p:pic>
      <p:sp>
        <p:nvSpPr>
          <p:cNvPr id="29" name="Rectangle 28"/>
          <p:cNvSpPr/>
          <p:nvPr/>
        </p:nvSpPr>
        <p:spPr bwMode="gray">
          <a:xfrm rot="5400000">
            <a:off x="48749" y="3562521"/>
            <a:ext cx="1496640" cy="809941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dirty="0">
                <a:solidFill>
                  <a:srgbClr val="FFFFFF"/>
                </a:solidFill>
              </a:rPr>
              <a:t>ISTIO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8735" y="3776969"/>
            <a:ext cx="577692" cy="18334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150" y="3324216"/>
            <a:ext cx="325972" cy="180513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537797" y="3223341"/>
            <a:ext cx="742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Developer</a:t>
            </a:r>
            <a:br>
              <a:rPr lang="en-US" sz="900" b="1" dirty="0">
                <a:solidFill>
                  <a:srgbClr val="C8D9DE">
                    <a:lumMod val="10000"/>
                  </a:srgbClr>
                </a:solidFill>
              </a:rPr>
            </a:br>
            <a:r>
              <a:rPr lang="en-US" sz="900" b="1" dirty="0">
                <a:solidFill>
                  <a:srgbClr val="C8D9DE">
                    <a:lumMod val="10000"/>
                  </a:srgbClr>
                </a:solidFill>
              </a:rPr>
              <a:t>Cloud</a:t>
            </a:r>
            <a:endParaRPr lang="en-US" sz="900" dirty="0">
              <a:solidFill>
                <a:srgbClr val="C8D9DE">
                  <a:lumMod val="10000"/>
                </a:srgbClr>
              </a:solidFill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0874" y="3592731"/>
            <a:ext cx="711654" cy="165307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431446" y="2848076"/>
            <a:ext cx="740115" cy="2169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1100" dirty="0">
                <a:solidFill>
                  <a:srgbClr val="58595B"/>
                </a:solidFill>
              </a:rPr>
              <a:t>Prometheus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8804" y="3980862"/>
            <a:ext cx="536536" cy="232276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95816" y="4222104"/>
            <a:ext cx="259258" cy="265218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4654871" y="3592673"/>
            <a:ext cx="36708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dirty="0" smtClean="0">
                <a:solidFill>
                  <a:schemeClr val="bg2">
                    <a:lumMod val="50000"/>
                  </a:schemeClr>
                </a:solidFill>
              </a:rPr>
              <a:t>ISTIO</a:t>
            </a:r>
            <a:endParaRPr lang="nl-NL" sz="1100" b="1" dirty="0" err="1" smtClean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9" name="Right Brace 38"/>
          <p:cNvSpPr/>
          <p:nvPr/>
        </p:nvSpPr>
        <p:spPr>
          <a:xfrm>
            <a:off x="8436690" y="1904949"/>
            <a:ext cx="355318" cy="2293845"/>
          </a:xfrm>
          <a:prstGeom prst="righ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0" name="Left Brace 39"/>
          <p:cNvSpPr/>
          <p:nvPr/>
        </p:nvSpPr>
        <p:spPr>
          <a:xfrm>
            <a:off x="190126" y="773164"/>
            <a:ext cx="201972" cy="2446007"/>
          </a:xfrm>
          <a:prstGeom prst="leftBrace">
            <a:avLst/>
          </a:prstGeom>
          <a:ln w="381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NL" sz="1400" b="1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892604" y="567952"/>
            <a:ext cx="1000617" cy="715975"/>
            <a:chOff x="6121497" y="551887"/>
            <a:chExt cx="1531380" cy="1226819"/>
          </a:xfrm>
        </p:grpSpPr>
        <p:sp>
          <p:nvSpPr>
            <p:cNvPr id="41" name="Cube 40"/>
            <p:cNvSpPr/>
            <p:nvPr/>
          </p:nvSpPr>
          <p:spPr>
            <a:xfrm>
              <a:off x="6121497" y="551887"/>
              <a:ext cx="1531380" cy="1226819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grpSp>
          <p:nvGrpSpPr>
            <p:cNvPr id="42" name="Group 102"/>
            <p:cNvGrpSpPr>
              <a:grpSpLocks noChangeAspect="1"/>
            </p:cNvGrpSpPr>
            <p:nvPr/>
          </p:nvGrpSpPr>
          <p:grpSpPr bwMode="auto">
            <a:xfrm>
              <a:off x="6357930" y="1013523"/>
              <a:ext cx="172344" cy="352852"/>
              <a:chOff x="4686300" y="1439863"/>
              <a:chExt cx="1577975" cy="2936875"/>
            </a:xfrm>
          </p:grpSpPr>
          <p:sp>
            <p:nvSpPr>
              <p:cNvPr id="46" name="Freeform 1"/>
              <p:cNvSpPr>
                <a:spLocks noChangeArrowheads="1"/>
              </p:cNvSpPr>
              <p:nvPr/>
            </p:nvSpPr>
            <p:spPr bwMode="gray">
              <a:xfrm>
                <a:off x="5211763" y="1439863"/>
                <a:ext cx="519112" cy="1103312"/>
              </a:xfrm>
              <a:custGeom>
                <a:avLst/>
                <a:gdLst>
                  <a:gd name="T0" fmla="*/ 168683281 w 1440"/>
                  <a:gd name="T1" fmla="*/ 0 h 3065"/>
                  <a:gd name="T2" fmla="*/ 179079581 w 1440"/>
                  <a:gd name="T3" fmla="*/ 16067678 h 3065"/>
                  <a:gd name="T4" fmla="*/ 184797744 w 1440"/>
                  <a:gd name="T5" fmla="*/ 33172434 h 3065"/>
                  <a:gd name="T6" fmla="*/ 187007214 w 1440"/>
                  <a:gd name="T7" fmla="*/ 51443137 h 3065"/>
                  <a:gd name="T8" fmla="*/ 185967548 w 1440"/>
                  <a:gd name="T9" fmla="*/ 69843429 h 3065"/>
                  <a:gd name="T10" fmla="*/ 183628300 w 1440"/>
                  <a:gd name="T11" fmla="*/ 80079933 h 3065"/>
                  <a:gd name="T12" fmla="*/ 176740332 w 1440"/>
                  <a:gd name="T13" fmla="*/ 99516943 h 3065"/>
                  <a:gd name="T14" fmla="*/ 160625870 w 1440"/>
                  <a:gd name="T15" fmla="*/ 125821484 h 3065"/>
                  <a:gd name="T16" fmla="*/ 148020100 w 1440"/>
                  <a:gd name="T17" fmla="*/ 143055470 h 3065"/>
                  <a:gd name="T18" fmla="*/ 125018031 w 1440"/>
                  <a:gd name="T19" fmla="*/ 165861451 h 3065"/>
                  <a:gd name="T20" fmla="*/ 99806492 w 1440"/>
                  <a:gd name="T21" fmla="*/ 187630715 h 3065"/>
                  <a:gd name="T22" fmla="*/ 71216038 w 1440"/>
                  <a:gd name="T23" fmla="*/ 213935617 h 3065"/>
                  <a:gd name="T24" fmla="*/ 52892105 w 1440"/>
                  <a:gd name="T25" fmla="*/ 235704880 h 3065"/>
                  <a:gd name="T26" fmla="*/ 47044165 w 1440"/>
                  <a:gd name="T27" fmla="*/ 243738719 h 3065"/>
                  <a:gd name="T28" fmla="*/ 41326002 w 1440"/>
                  <a:gd name="T29" fmla="*/ 258510861 h 3065"/>
                  <a:gd name="T30" fmla="*/ 37947087 w 1440"/>
                  <a:gd name="T31" fmla="*/ 273412233 h 3065"/>
                  <a:gd name="T32" fmla="*/ 37947087 w 1440"/>
                  <a:gd name="T33" fmla="*/ 289480271 h 3065"/>
                  <a:gd name="T34" fmla="*/ 41326002 w 1440"/>
                  <a:gd name="T35" fmla="*/ 305418360 h 3065"/>
                  <a:gd name="T36" fmla="*/ 47044165 w 1440"/>
                  <a:gd name="T37" fmla="*/ 316951120 h 3065"/>
                  <a:gd name="T38" fmla="*/ 67707346 w 1440"/>
                  <a:gd name="T39" fmla="*/ 351289501 h 3065"/>
                  <a:gd name="T40" fmla="*/ 89539971 w 1440"/>
                  <a:gd name="T41" fmla="*/ 385498653 h 3065"/>
                  <a:gd name="T42" fmla="*/ 96297439 w 1440"/>
                  <a:gd name="T43" fmla="*/ 397031053 h 3065"/>
                  <a:gd name="T44" fmla="*/ 48213608 w 1440"/>
                  <a:gd name="T45" fmla="*/ 351289501 h 3065"/>
                  <a:gd name="T46" fmla="*/ 35607839 w 1440"/>
                  <a:gd name="T47" fmla="*/ 337554077 h 3065"/>
                  <a:gd name="T48" fmla="*/ 14945018 w 1440"/>
                  <a:gd name="T49" fmla="*/ 310083228 h 3065"/>
                  <a:gd name="T50" fmla="*/ 6887607 w 1440"/>
                  <a:gd name="T51" fmla="*/ 295181856 h 3065"/>
                  <a:gd name="T52" fmla="*/ 0 w 1440"/>
                  <a:gd name="T53" fmla="*/ 271079979 h 3065"/>
                  <a:gd name="T54" fmla="*/ 1169444 w 1440"/>
                  <a:gd name="T55" fmla="*/ 252809276 h 3065"/>
                  <a:gd name="T56" fmla="*/ 2339248 w 1440"/>
                  <a:gd name="T57" fmla="*/ 247107691 h 3065"/>
                  <a:gd name="T58" fmla="*/ 13775214 w 1440"/>
                  <a:gd name="T59" fmla="*/ 225338427 h 3065"/>
                  <a:gd name="T60" fmla="*/ 31059480 w 1440"/>
                  <a:gd name="T61" fmla="*/ 205901417 h 3065"/>
                  <a:gd name="T62" fmla="*/ 42495806 w 1440"/>
                  <a:gd name="T63" fmla="*/ 194498607 h 3065"/>
                  <a:gd name="T64" fmla="*/ 82652003 w 1440"/>
                  <a:gd name="T65" fmla="*/ 162492480 h 3065"/>
                  <a:gd name="T66" fmla="*/ 121639117 w 1440"/>
                  <a:gd name="T67" fmla="*/ 130486352 h 3065"/>
                  <a:gd name="T68" fmla="*/ 133075082 w 1440"/>
                  <a:gd name="T69" fmla="*/ 117787645 h 3065"/>
                  <a:gd name="T70" fmla="*/ 156077512 w 1440"/>
                  <a:gd name="T71" fmla="*/ 89280079 h 3065"/>
                  <a:gd name="T72" fmla="*/ 164134563 w 1440"/>
                  <a:gd name="T73" fmla="*/ 72046094 h 3065"/>
                  <a:gd name="T74" fmla="*/ 169852725 w 1440"/>
                  <a:gd name="T75" fmla="*/ 53775391 h 3065"/>
                  <a:gd name="T76" fmla="*/ 172191974 w 1440"/>
                  <a:gd name="T77" fmla="*/ 41206273 h 3065"/>
                  <a:gd name="T78" fmla="*/ 171022530 w 1440"/>
                  <a:gd name="T79" fmla="*/ 13735424 h 3065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</a:gdLst>
                <a:ahLst/>
                <a:cxnLst>
                  <a:cxn ang="T80">
                    <a:pos x="T0" y="T1"/>
                  </a:cxn>
                  <a:cxn ang="T81">
                    <a:pos x="T2" y="T3"/>
                  </a:cxn>
                  <a:cxn ang="T82">
                    <a:pos x="T4" y="T5"/>
                  </a:cxn>
                  <a:cxn ang="T83">
                    <a:pos x="T6" y="T7"/>
                  </a:cxn>
                  <a:cxn ang="T84">
                    <a:pos x="T8" y="T9"/>
                  </a:cxn>
                  <a:cxn ang="T85">
                    <a:pos x="T10" y="T11"/>
                  </a:cxn>
                  <a:cxn ang="T86">
                    <a:pos x="T12" y="T13"/>
                  </a:cxn>
                  <a:cxn ang="T87">
                    <a:pos x="T14" y="T15"/>
                  </a:cxn>
                  <a:cxn ang="T88">
                    <a:pos x="T16" y="T17"/>
                  </a:cxn>
                  <a:cxn ang="T89">
                    <a:pos x="T18" y="T19"/>
                  </a:cxn>
                  <a:cxn ang="T90">
                    <a:pos x="T20" y="T21"/>
                  </a:cxn>
                  <a:cxn ang="T91">
                    <a:pos x="T22" y="T23"/>
                  </a:cxn>
                  <a:cxn ang="T92">
                    <a:pos x="T24" y="T25"/>
                  </a:cxn>
                  <a:cxn ang="T93">
                    <a:pos x="T26" y="T27"/>
                  </a:cxn>
                  <a:cxn ang="T94">
                    <a:pos x="T28" y="T29"/>
                  </a:cxn>
                  <a:cxn ang="T95">
                    <a:pos x="T30" y="T31"/>
                  </a:cxn>
                  <a:cxn ang="T96">
                    <a:pos x="T32" y="T33"/>
                  </a:cxn>
                  <a:cxn ang="T97">
                    <a:pos x="T34" y="T35"/>
                  </a:cxn>
                  <a:cxn ang="T98">
                    <a:pos x="T36" y="T37"/>
                  </a:cxn>
                  <a:cxn ang="T99">
                    <a:pos x="T38" y="T39"/>
                  </a:cxn>
                  <a:cxn ang="T100">
                    <a:pos x="T40" y="T41"/>
                  </a:cxn>
                  <a:cxn ang="T101">
                    <a:pos x="T42" y="T43"/>
                  </a:cxn>
                  <a:cxn ang="T102">
                    <a:pos x="T44" y="T45"/>
                  </a:cxn>
                  <a:cxn ang="T103">
                    <a:pos x="T46" y="T47"/>
                  </a:cxn>
                  <a:cxn ang="T104">
                    <a:pos x="T48" y="T49"/>
                  </a:cxn>
                  <a:cxn ang="T105">
                    <a:pos x="T50" y="T51"/>
                  </a:cxn>
                  <a:cxn ang="T106">
                    <a:pos x="T52" y="T53"/>
                  </a:cxn>
                  <a:cxn ang="T107">
                    <a:pos x="T54" y="T55"/>
                  </a:cxn>
                  <a:cxn ang="T108">
                    <a:pos x="T56" y="T57"/>
                  </a:cxn>
                  <a:cxn ang="T109">
                    <a:pos x="T58" y="T59"/>
                  </a:cxn>
                  <a:cxn ang="T110">
                    <a:pos x="T60" y="T61"/>
                  </a:cxn>
                  <a:cxn ang="T111">
                    <a:pos x="T62" y="T63"/>
                  </a:cxn>
                  <a:cxn ang="T112">
                    <a:pos x="T64" y="T65"/>
                  </a:cxn>
                  <a:cxn ang="T113">
                    <a:pos x="T66" y="T67"/>
                  </a:cxn>
                  <a:cxn ang="T114">
                    <a:pos x="T68" y="T69"/>
                  </a:cxn>
                  <a:cxn ang="T115">
                    <a:pos x="T70" y="T71"/>
                  </a:cxn>
                  <a:cxn ang="T116">
                    <a:pos x="T72" y="T73"/>
                  </a:cxn>
                  <a:cxn ang="T117">
                    <a:pos x="T74" y="T75"/>
                  </a:cxn>
                  <a:cxn ang="T118">
                    <a:pos x="T76" y="T77"/>
                  </a:cxn>
                  <a:cxn ang="T119">
                    <a:pos x="T78" y="T79"/>
                  </a:cxn>
                </a:cxnLst>
                <a:rect l="0" t="0" r="r" b="b"/>
                <a:pathLst>
                  <a:path w="1440" h="3065">
                    <a:moveTo>
                      <a:pt x="1298" y="0"/>
                    </a:moveTo>
                    <a:lnTo>
                      <a:pt x="1298" y="0"/>
                    </a:lnTo>
                    <a:lnTo>
                      <a:pt x="1342" y="53"/>
                    </a:lnTo>
                    <a:lnTo>
                      <a:pt x="1378" y="124"/>
                    </a:lnTo>
                    <a:lnTo>
                      <a:pt x="1404" y="185"/>
                    </a:lnTo>
                    <a:lnTo>
                      <a:pt x="1422" y="256"/>
                    </a:lnTo>
                    <a:lnTo>
                      <a:pt x="1439" y="327"/>
                    </a:lnTo>
                    <a:lnTo>
                      <a:pt x="1439" y="397"/>
                    </a:lnTo>
                    <a:lnTo>
                      <a:pt x="1439" y="468"/>
                    </a:lnTo>
                    <a:lnTo>
                      <a:pt x="1431" y="539"/>
                    </a:lnTo>
                    <a:lnTo>
                      <a:pt x="1413" y="618"/>
                    </a:lnTo>
                    <a:lnTo>
                      <a:pt x="1386" y="697"/>
                    </a:lnTo>
                    <a:lnTo>
                      <a:pt x="1360" y="768"/>
                    </a:lnTo>
                    <a:lnTo>
                      <a:pt x="1316" y="839"/>
                    </a:lnTo>
                    <a:lnTo>
                      <a:pt x="1236" y="971"/>
                    </a:lnTo>
                    <a:lnTo>
                      <a:pt x="1139" y="1104"/>
                    </a:lnTo>
                    <a:lnTo>
                      <a:pt x="1051" y="1192"/>
                    </a:lnTo>
                    <a:lnTo>
                      <a:pt x="962" y="1280"/>
                    </a:lnTo>
                    <a:lnTo>
                      <a:pt x="768" y="1448"/>
                    </a:lnTo>
                    <a:lnTo>
                      <a:pt x="654" y="1545"/>
                    </a:lnTo>
                    <a:lnTo>
                      <a:pt x="548" y="1651"/>
                    </a:lnTo>
                    <a:lnTo>
                      <a:pt x="442" y="1757"/>
                    </a:lnTo>
                    <a:lnTo>
                      <a:pt x="407" y="1819"/>
                    </a:lnTo>
                    <a:lnTo>
                      <a:pt x="362" y="1881"/>
                    </a:lnTo>
                    <a:lnTo>
                      <a:pt x="336" y="1934"/>
                    </a:lnTo>
                    <a:lnTo>
                      <a:pt x="318" y="1995"/>
                    </a:lnTo>
                    <a:lnTo>
                      <a:pt x="301" y="2057"/>
                    </a:lnTo>
                    <a:lnTo>
                      <a:pt x="292" y="2110"/>
                    </a:lnTo>
                    <a:lnTo>
                      <a:pt x="292" y="2172"/>
                    </a:lnTo>
                    <a:lnTo>
                      <a:pt x="292" y="2234"/>
                    </a:lnTo>
                    <a:lnTo>
                      <a:pt x="301" y="2296"/>
                    </a:lnTo>
                    <a:lnTo>
                      <a:pt x="318" y="2357"/>
                    </a:lnTo>
                    <a:lnTo>
                      <a:pt x="362" y="2446"/>
                    </a:lnTo>
                    <a:lnTo>
                      <a:pt x="407" y="2543"/>
                    </a:lnTo>
                    <a:lnTo>
                      <a:pt x="521" y="2711"/>
                    </a:lnTo>
                    <a:lnTo>
                      <a:pt x="636" y="2887"/>
                    </a:lnTo>
                    <a:lnTo>
                      <a:pt x="689" y="2975"/>
                    </a:lnTo>
                    <a:lnTo>
                      <a:pt x="741" y="3064"/>
                    </a:lnTo>
                    <a:lnTo>
                      <a:pt x="548" y="2887"/>
                    </a:lnTo>
                    <a:lnTo>
                      <a:pt x="371" y="2711"/>
                    </a:lnTo>
                    <a:lnTo>
                      <a:pt x="274" y="2605"/>
                    </a:lnTo>
                    <a:lnTo>
                      <a:pt x="194" y="2507"/>
                    </a:lnTo>
                    <a:lnTo>
                      <a:pt x="115" y="2393"/>
                    </a:lnTo>
                    <a:lnTo>
                      <a:pt x="53" y="2278"/>
                    </a:lnTo>
                    <a:lnTo>
                      <a:pt x="18" y="2190"/>
                    </a:lnTo>
                    <a:lnTo>
                      <a:pt x="0" y="2092"/>
                    </a:lnTo>
                    <a:lnTo>
                      <a:pt x="0" y="1995"/>
                    </a:lnTo>
                    <a:lnTo>
                      <a:pt x="9" y="1951"/>
                    </a:lnTo>
                    <a:lnTo>
                      <a:pt x="18" y="1907"/>
                    </a:lnTo>
                    <a:lnTo>
                      <a:pt x="53" y="1819"/>
                    </a:lnTo>
                    <a:lnTo>
                      <a:pt x="106" y="1739"/>
                    </a:lnTo>
                    <a:lnTo>
                      <a:pt x="168" y="1660"/>
                    </a:lnTo>
                    <a:lnTo>
                      <a:pt x="239" y="1589"/>
                    </a:lnTo>
                    <a:lnTo>
                      <a:pt x="327" y="1501"/>
                    </a:lnTo>
                    <a:lnTo>
                      <a:pt x="424" y="1413"/>
                    </a:lnTo>
                    <a:lnTo>
                      <a:pt x="636" y="1254"/>
                    </a:lnTo>
                    <a:lnTo>
                      <a:pt x="839" y="1086"/>
                    </a:lnTo>
                    <a:lnTo>
                      <a:pt x="936" y="1007"/>
                    </a:lnTo>
                    <a:lnTo>
                      <a:pt x="1024" y="909"/>
                    </a:lnTo>
                    <a:lnTo>
                      <a:pt x="1121" y="803"/>
                    </a:lnTo>
                    <a:lnTo>
                      <a:pt x="1201" y="689"/>
                    </a:lnTo>
                    <a:lnTo>
                      <a:pt x="1236" y="618"/>
                    </a:lnTo>
                    <a:lnTo>
                      <a:pt x="1263" y="556"/>
                    </a:lnTo>
                    <a:lnTo>
                      <a:pt x="1289" y="486"/>
                    </a:lnTo>
                    <a:lnTo>
                      <a:pt x="1307" y="415"/>
                    </a:lnTo>
                    <a:lnTo>
                      <a:pt x="1325" y="318"/>
                    </a:lnTo>
                    <a:lnTo>
                      <a:pt x="1325" y="212"/>
                    </a:lnTo>
                    <a:lnTo>
                      <a:pt x="1316" y="106"/>
                    </a:lnTo>
                    <a:lnTo>
                      <a:pt x="1298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7" name="Freeform 2"/>
              <p:cNvSpPr>
                <a:spLocks noChangeArrowheads="1"/>
              </p:cNvSpPr>
              <p:nvPr/>
            </p:nvSpPr>
            <p:spPr bwMode="gray">
              <a:xfrm>
                <a:off x="5478463" y="1849438"/>
                <a:ext cx="446087" cy="763587"/>
              </a:xfrm>
              <a:custGeom>
                <a:avLst/>
                <a:gdLst>
                  <a:gd name="T0" fmla="*/ 45962095 w 1238"/>
                  <a:gd name="T1" fmla="*/ 53838646 h 2120"/>
                  <a:gd name="T2" fmla="*/ 72319062 w 1238"/>
                  <a:gd name="T3" fmla="*/ 36584101 h 2120"/>
                  <a:gd name="T4" fmla="*/ 101013122 w 1238"/>
                  <a:gd name="T5" fmla="*/ 21795006 h 2120"/>
                  <a:gd name="T6" fmla="*/ 160608255 w 1238"/>
                  <a:gd name="T7" fmla="*/ 0 h 2120"/>
                  <a:gd name="T8" fmla="*/ 112438787 w 1238"/>
                  <a:gd name="T9" fmla="*/ 30875928 h 2120"/>
                  <a:gd name="T10" fmla="*/ 78032075 w 1238"/>
                  <a:gd name="T11" fmla="*/ 56173710 h 2120"/>
                  <a:gd name="T12" fmla="*/ 67774956 w 1238"/>
                  <a:gd name="T13" fmla="*/ 66422344 h 2120"/>
                  <a:gd name="T14" fmla="*/ 52843653 w 1238"/>
                  <a:gd name="T15" fmla="*/ 81341465 h 2120"/>
                  <a:gd name="T16" fmla="*/ 43625002 w 1238"/>
                  <a:gd name="T17" fmla="*/ 100801408 h 2120"/>
                  <a:gd name="T18" fmla="*/ 41288271 w 1238"/>
                  <a:gd name="T19" fmla="*/ 108844644 h 2120"/>
                  <a:gd name="T20" fmla="*/ 42456817 w 1238"/>
                  <a:gd name="T21" fmla="*/ 123634100 h 2120"/>
                  <a:gd name="T22" fmla="*/ 45962095 w 1238"/>
                  <a:gd name="T23" fmla="*/ 131677337 h 2120"/>
                  <a:gd name="T24" fmla="*/ 59724852 w 1238"/>
                  <a:gd name="T25" fmla="*/ 154640054 h 2120"/>
                  <a:gd name="T26" fmla="*/ 74656155 w 1238"/>
                  <a:gd name="T27" fmla="*/ 177472746 h 2120"/>
                  <a:gd name="T28" fmla="*/ 78032075 w 1238"/>
                  <a:gd name="T29" fmla="*/ 183310585 h 2120"/>
                  <a:gd name="T30" fmla="*/ 82705899 w 1238"/>
                  <a:gd name="T31" fmla="*/ 199267392 h 2120"/>
                  <a:gd name="T32" fmla="*/ 80369167 w 1238"/>
                  <a:gd name="T33" fmla="*/ 216521937 h 2120"/>
                  <a:gd name="T34" fmla="*/ 78032075 w 1238"/>
                  <a:gd name="T35" fmla="*/ 222230110 h 2120"/>
                  <a:gd name="T36" fmla="*/ 69981970 w 1238"/>
                  <a:gd name="T37" fmla="*/ 237149232 h 2120"/>
                  <a:gd name="T38" fmla="*/ 58556305 w 1238"/>
                  <a:gd name="T39" fmla="*/ 249732929 h 2120"/>
                  <a:gd name="T40" fmla="*/ 31031152 w 1238"/>
                  <a:gd name="T41" fmla="*/ 270360224 h 2120"/>
                  <a:gd name="T42" fmla="*/ 27525514 w 1238"/>
                  <a:gd name="T43" fmla="*/ 273733333 h 2120"/>
                  <a:gd name="T44" fmla="*/ 24149594 w 1238"/>
                  <a:gd name="T45" fmla="*/ 274901045 h 2120"/>
                  <a:gd name="T46" fmla="*/ 33367884 w 1238"/>
                  <a:gd name="T47" fmla="*/ 265690097 h 2120"/>
                  <a:gd name="T48" fmla="*/ 42456817 w 1238"/>
                  <a:gd name="T49" fmla="*/ 248565578 h 2120"/>
                  <a:gd name="T50" fmla="*/ 45962095 w 1238"/>
                  <a:gd name="T51" fmla="*/ 235981520 h 2120"/>
                  <a:gd name="T52" fmla="*/ 45962095 w 1238"/>
                  <a:gd name="T53" fmla="*/ 230273347 h 2120"/>
                  <a:gd name="T54" fmla="*/ 41288271 w 1238"/>
                  <a:gd name="T55" fmla="*/ 211851450 h 2120"/>
                  <a:gd name="T56" fmla="*/ 29862606 w 1238"/>
                  <a:gd name="T57" fmla="*/ 195894643 h 2120"/>
                  <a:gd name="T58" fmla="*/ 17268395 w 1238"/>
                  <a:gd name="T59" fmla="*/ 179807810 h 2120"/>
                  <a:gd name="T60" fmla="*/ 8049744 w 1238"/>
                  <a:gd name="T61" fmla="*/ 161515579 h 2120"/>
                  <a:gd name="T62" fmla="*/ 1168546 w 1238"/>
                  <a:gd name="T63" fmla="*/ 140888285 h 2120"/>
                  <a:gd name="T64" fmla="*/ 1168546 w 1238"/>
                  <a:gd name="T65" fmla="*/ 120260990 h 2120"/>
                  <a:gd name="T66" fmla="*/ 2337092 w 1238"/>
                  <a:gd name="T67" fmla="*/ 110012356 h 2120"/>
                  <a:gd name="T68" fmla="*/ 10386837 w 1238"/>
                  <a:gd name="T69" fmla="*/ 91590460 h 2120"/>
                  <a:gd name="T70" fmla="*/ 22981047 w 1238"/>
                  <a:gd name="T71" fmla="*/ 74465941 h 2120"/>
                  <a:gd name="T72" fmla="*/ 37912350 w 1238"/>
                  <a:gd name="T73" fmla="*/ 59546819 h 2120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</a:gdLst>
                <a:ahLst/>
                <a:cxnLst>
                  <a:cxn ang="T74">
                    <a:pos x="T0" y="T1"/>
                  </a:cxn>
                  <a:cxn ang="T75">
                    <a:pos x="T2" y="T3"/>
                  </a:cxn>
                  <a:cxn ang="T76">
                    <a:pos x="T4" y="T5"/>
                  </a:cxn>
                  <a:cxn ang="T77">
                    <a:pos x="T6" y="T7"/>
                  </a:cxn>
                  <a:cxn ang="T78">
                    <a:pos x="T8" y="T9"/>
                  </a:cxn>
                  <a:cxn ang="T79">
                    <a:pos x="T10" y="T11"/>
                  </a:cxn>
                  <a:cxn ang="T80">
                    <a:pos x="T12" y="T13"/>
                  </a:cxn>
                  <a:cxn ang="T81">
                    <a:pos x="T14" y="T15"/>
                  </a:cxn>
                  <a:cxn ang="T82">
                    <a:pos x="T16" y="T17"/>
                  </a:cxn>
                  <a:cxn ang="T83">
                    <a:pos x="T18" y="T19"/>
                  </a:cxn>
                  <a:cxn ang="T84">
                    <a:pos x="T20" y="T21"/>
                  </a:cxn>
                  <a:cxn ang="T85">
                    <a:pos x="T22" y="T23"/>
                  </a:cxn>
                  <a:cxn ang="T86">
                    <a:pos x="T24" y="T25"/>
                  </a:cxn>
                  <a:cxn ang="T87">
                    <a:pos x="T26" y="T27"/>
                  </a:cxn>
                  <a:cxn ang="T88">
                    <a:pos x="T28" y="T29"/>
                  </a:cxn>
                  <a:cxn ang="T89">
                    <a:pos x="T30" y="T31"/>
                  </a:cxn>
                  <a:cxn ang="T90">
                    <a:pos x="T32" y="T33"/>
                  </a:cxn>
                  <a:cxn ang="T91">
                    <a:pos x="T34" y="T35"/>
                  </a:cxn>
                  <a:cxn ang="T92">
                    <a:pos x="T36" y="T37"/>
                  </a:cxn>
                  <a:cxn ang="T93">
                    <a:pos x="T38" y="T39"/>
                  </a:cxn>
                  <a:cxn ang="T94">
                    <a:pos x="T40" y="T41"/>
                  </a:cxn>
                  <a:cxn ang="T95">
                    <a:pos x="T42" y="T43"/>
                  </a:cxn>
                  <a:cxn ang="T96">
                    <a:pos x="T44" y="T45"/>
                  </a:cxn>
                  <a:cxn ang="T97">
                    <a:pos x="T46" y="T47"/>
                  </a:cxn>
                  <a:cxn ang="T98">
                    <a:pos x="T48" y="T49"/>
                  </a:cxn>
                  <a:cxn ang="T99">
                    <a:pos x="T50" y="T51"/>
                  </a:cxn>
                  <a:cxn ang="T100">
                    <a:pos x="T52" y="T53"/>
                  </a:cxn>
                  <a:cxn ang="T101">
                    <a:pos x="T54" y="T55"/>
                  </a:cxn>
                  <a:cxn ang="T102">
                    <a:pos x="T56" y="T57"/>
                  </a:cxn>
                  <a:cxn ang="T103">
                    <a:pos x="T58" y="T59"/>
                  </a:cxn>
                  <a:cxn ang="T104">
                    <a:pos x="T60" y="T61"/>
                  </a:cxn>
                  <a:cxn ang="T105">
                    <a:pos x="T62" y="T63"/>
                  </a:cxn>
                  <a:cxn ang="T106">
                    <a:pos x="T64" y="T65"/>
                  </a:cxn>
                  <a:cxn ang="T107">
                    <a:pos x="T66" y="T67"/>
                  </a:cxn>
                  <a:cxn ang="T108">
                    <a:pos x="T68" y="T69"/>
                  </a:cxn>
                  <a:cxn ang="T109">
                    <a:pos x="T70" y="T71"/>
                  </a:cxn>
                  <a:cxn ang="T110">
                    <a:pos x="T72" y="T73"/>
                  </a:cxn>
                </a:cxnLst>
                <a:rect l="0" t="0" r="r" b="b"/>
                <a:pathLst>
                  <a:path w="1238" h="2120">
                    <a:moveTo>
                      <a:pt x="354" y="415"/>
                    </a:moveTo>
                    <a:lnTo>
                      <a:pt x="354" y="415"/>
                    </a:lnTo>
                    <a:lnTo>
                      <a:pt x="451" y="344"/>
                    </a:lnTo>
                    <a:lnTo>
                      <a:pt x="557" y="282"/>
                    </a:lnTo>
                    <a:lnTo>
                      <a:pt x="672" y="221"/>
                    </a:lnTo>
                    <a:lnTo>
                      <a:pt x="778" y="168"/>
                    </a:lnTo>
                    <a:lnTo>
                      <a:pt x="1008" y="79"/>
                    </a:lnTo>
                    <a:lnTo>
                      <a:pt x="1237" y="0"/>
                    </a:lnTo>
                    <a:lnTo>
                      <a:pt x="866" y="238"/>
                    </a:lnTo>
                    <a:lnTo>
                      <a:pt x="690" y="371"/>
                    </a:lnTo>
                    <a:lnTo>
                      <a:pt x="601" y="433"/>
                    </a:lnTo>
                    <a:lnTo>
                      <a:pt x="522" y="512"/>
                    </a:lnTo>
                    <a:lnTo>
                      <a:pt x="460" y="565"/>
                    </a:lnTo>
                    <a:lnTo>
                      <a:pt x="407" y="627"/>
                    </a:lnTo>
                    <a:lnTo>
                      <a:pt x="363" y="697"/>
                    </a:lnTo>
                    <a:lnTo>
                      <a:pt x="336" y="777"/>
                    </a:lnTo>
                    <a:lnTo>
                      <a:pt x="318" y="839"/>
                    </a:lnTo>
                    <a:lnTo>
                      <a:pt x="318" y="892"/>
                    </a:lnTo>
                    <a:lnTo>
                      <a:pt x="327" y="953"/>
                    </a:lnTo>
                    <a:lnTo>
                      <a:pt x="354" y="1015"/>
                    </a:lnTo>
                    <a:lnTo>
                      <a:pt x="398" y="1104"/>
                    </a:lnTo>
                    <a:lnTo>
                      <a:pt x="460" y="1192"/>
                    </a:lnTo>
                    <a:lnTo>
                      <a:pt x="522" y="1280"/>
                    </a:lnTo>
                    <a:lnTo>
                      <a:pt x="575" y="1368"/>
                    </a:lnTo>
                    <a:lnTo>
                      <a:pt x="601" y="1413"/>
                    </a:lnTo>
                    <a:lnTo>
                      <a:pt x="619" y="1448"/>
                    </a:lnTo>
                    <a:lnTo>
                      <a:pt x="637" y="1536"/>
                    </a:lnTo>
                    <a:lnTo>
                      <a:pt x="628" y="1624"/>
                    </a:lnTo>
                    <a:lnTo>
                      <a:pt x="619" y="1669"/>
                    </a:lnTo>
                    <a:lnTo>
                      <a:pt x="601" y="1713"/>
                    </a:lnTo>
                    <a:lnTo>
                      <a:pt x="575" y="1775"/>
                    </a:lnTo>
                    <a:lnTo>
                      <a:pt x="539" y="1828"/>
                    </a:lnTo>
                    <a:lnTo>
                      <a:pt x="495" y="1881"/>
                    </a:lnTo>
                    <a:lnTo>
                      <a:pt x="451" y="1925"/>
                    </a:lnTo>
                    <a:lnTo>
                      <a:pt x="354" y="2013"/>
                    </a:lnTo>
                    <a:lnTo>
                      <a:pt x="239" y="2084"/>
                    </a:lnTo>
                    <a:lnTo>
                      <a:pt x="212" y="2110"/>
                    </a:lnTo>
                    <a:lnTo>
                      <a:pt x="204" y="2119"/>
                    </a:lnTo>
                    <a:lnTo>
                      <a:pt x="186" y="2119"/>
                    </a:lnTo>
                    <a:lnTo>
                      <a:pt x="257" y="2048"/>
                    </a:lnTo>
                    <a:lnTo>
                      <a:pt x="310" y="1969"/>
                    </a:lnTo>
                    <a:lnTo>
                      <a:pt x="327" y="1916"/>
                    </a:lnTo>
                    <a:lnTo>
                      <a:pt x="345" y="1872"/>
                    </a:lnTo>
                    <a:lnTo>
                      <a:pt x="354" y="1819"/>
                    </a:lnTo>
                    <a:lnTo>
                      <a:pt x="354" y="1775"/>
                    </a:lnTo>
                    <a:lnTo>
                      <a:pt x="345" y="1695"/>
                    </a:lnTo>
                    <a:lnTo>
                      <a:pt x="318" y="1633"/>
                    </a:lnTo>
                    <a:lnTo>
                      <a:pt x="274" y="1572"/>
                    </a:lnTo>
                    <a:lnTo>
                      <a:pt x="230" y="1510"/>
                    </a:lnTo>
                    <a:lnTo>
                      <a:pt x="133" y="1386"/>
                    </a:lnTo>
                    <a:lnTo>
                      <a:pt x="98" y="1315"/>
                    </a:lnTo>
                    <a:lnTo>
                      <a:pt x="62" y="1245"/>
                    </a:lnTo>
                    <a:lnTo>
                      <a:pt x="36" y="1165"/>
                    </a:lnTo>
                    <a:lnTo>
                      <a:pt x="9" y="1086"/>
                    </a:lnTo>
                    <a:lnTo>
                      <a:pt x="0" y="1006"/>
                    </a:lnTo>
                    <a:lnTo>
                      <a:pt x="9" y="927"/>
                    </a:lnTo>
                    <a:lnTo>
                      <a:pt x="18" y="848"/>
                    </a:lnTo>
                    <a:lnTo>
                      <a:pt x="45" y="777"/>
                    </a:lnTo>
                    <a:lnTo>
                      <a:pt x="80" y="706"/>
                    </a:lnTo>
                    <a:lnTo>
                      <a:pt x="124" y="636"/>
                    </a:lnTo>
                    <a:lnTo>
                      <a:pt x="177" y="574"/>
                    </a:lnTo>
                    <a:lnTo>
                      <a:pt x="230" y="512"/>
                    </a:lnTo>
                    <a:lnTo>
                      <a:pt x="292" y="459"/>
                    </a:lnTo>
                    <a:lnTo>
                      <a:pt x="354" y="415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8" name="Freeform 3"/>
              <p:cNvSpPr>
                <a:spLocks noChangeArrowheads="1"/>
              </p:cNvSpPr>
              <p:nvPr/>
            </p:nvSpPr>
            <p:spPr bwMode="gray">
              <a:xfrm>
                <a:off x="5897563" y="2530475"/>
                <a:ext cx="322262" cy="393700"/>
              </a:xfrm>
              <a:custGeom>
                <a:avLst/>
                <a:gdLst>
                  <a:gd name="T0" fmla="*/ 16018551 w 893"/>
                  <a:gd name="T1" fmla="*/ 12539435 h 1095"/>
                  <a:gd name="T2" fmla="*/ 29953044 w 893"/>
                  <a:gd name="T3" fmla="*/ 3490447 h 1095"/>
                  <a:gd name="T4" fmla="*/ 45971595 w 893"/>
                  <a:gd name="T5" fmla="*/ 0 h 1095"/>
                  <a:gd name="T6" fmla="*/ 54045827 w 893"/>
                  <a:gd name="T7" fmla="*/ 0 h 1095"/>
                  <a:gd name="T8" fmla="*/ 67850406 w 893"/>
                  <a:gd name="T9" fmla="*/ 0 h 1095"/>
                  <a:gd name="T10" fmla="*/ 81654984 w 893"/>
                  <a:gd name="T11" fmla="*/ 4653929 h 1095"/>
                  <a:gd name="T12" fmla="*/ 94287438 w 893"/>
                  <a:gd name="T13" fmla="*/ 10341546 h 1095"/>
                  <a:gd name="T14" fmla="*/ 100147698 w 893"/>
                  <a:gd name="T15" fmla="*/ 14866040 h 1095"/>
                  <a:gd name="T16" fmla="*/ 107050168 w 893"/>
                  <a:gd name="T17" fmla="*/ 24044463 h 1095"/>
                  <a:gd name="T18" fmla="*/ 112780152 w 893"/>
                  <a:gd name="T19" fmla="*/ 34256934 h 1095"/>
                  <a:gd name="T20" fmla="*/ 114994124 w 893"/>
                  <a:gd name="T21" fmla="*/ 45761962 h 1095"/>
                  <a:gd name="T22" fmla="*/ 114994124 w 893"/>
                  <a:gd name="T23" fmla="*/ 57137915 h 1095"/>
                  <a:gd name="T24" fmla="*/ 113952276 w 893"/>
                  <a:gd name="T25" fmla="*/ 63989373 h 1095"/>
                  <a:gd name="T26" fmla="*/ 109264140 w 893"/>
                  <a:gd name="T27" fmla="*/ 76528808 h 1095"/>
                  <a:gd name="T28" fmla="*/ 96631686 w 893"/>
                  <a:gd name="T29" fmla="*/ 92429255 h 1095"/>
                  <a:gd name="T30" fmla="*/ 86343481 w 893"/>
                  <a:gd name="T31" fmla="*/ 102770801 h 1095"/>
                  <a:gd name="T32" fmla="*/ 66678281 w 893"/>
                  <a:gd name="T33" fmla="*/ 115310236 h 1095"/>
                  <a:gd name="T34" fmla="*/ 44799470 w 893"/>
                  <a:gd name="T35" fmla="*/ 126686188 h 1095"/>
                  <a:gd name="T36" fmla="*/ 0 w 893"/>
                  <a:gd name="T37" fmla="*/ 141422793 h 1095"/>
                  <a:gd name="T38" fmla="*/ 5730345 w 893"/>
                  <a:gd name="T39" fmla="*/ 136898299 h 1095"/>
                  <a:gd name="T40" fmla="*/ 23050935 w 893"/>
                  <a:gd name="T41" fmla="*/ 126686188 h 1095"/>
                  <a:gd name="T42" fmla="*/ 55217952 w 893"/>
                  <a:gd name="T43" fmla="*/ 102770801 h 1095"/>
                  <a:gd name="T44" fmla="*/ 70194654 w 893"/>
                  <a:gd name="T45" fmla="*/ 89067884 h 1095"/>
                  <a:gd name="T46" fmla="*/ 77096763 w 893"/>
                  <a:gd name="T47" fmla="*/ 78855413 h 1095"/>
                  <a:gd name="T48" fmla="*/ 83999232 w 893"/>
                  <a:gd name="T49" fmla="*/ 61662409 h 1095"/>
                  <a:gd name="T50" fmla="*/ 86343481 w 893"/>
                  <a:gd name="T51" fmla="*/ 49122974 h 1095"/>
                  <a:gd name="T52" fmla="*/ 85171357 w 893"/>
                  <a:gd name="T53" fmla="*/ 43435357 h 1095"/>
                  <a:gd name="T54" fmla="*/ 79441011 w 893"/>
                  <a:gd name="T55" fmla="*/ 29732440 h 1095"/>
                  <a:gd name="T56" fmla="*/ 70194654 w 893"/>
                  <a:gd name="T57" fmla="*/ 18356487 h 1095"/>
                  <a:gd name="T58" fmla="*/ 57562200 w 893"/>
                  <a:gd name="T59" fmla="*/ 11505029 h 1095"/>
                  <a:gd name="T60" fmla="*/ 42585498 w 893"/>
                  <a:gd name="T61" fmla="*/ 8014941 h 1095"/>
                  <a:gd name="T62" fmla="*/ 36855513 w 893"/>
                  <a:gd name="T63" fmla="*/ 8014941 h 1095"/>
                  <a:gd name="T64" fmla="*/ 16018551 w 893"/>
                  <a:gd name="T65" fmla="*/ 12539435 h 1095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893" h="1095">
                    <a:moveTo>
                      <a:pt x="123" y="97"/>
                    </a:moveTo>
                    <a:lnTo>
                      <a:pt x="123" y="97"/>
                    </a:lnTo>
                    <a:lnTo>
                      <a:pt x="177" y="53"/>
                    </a:lnTo>
                    <a:lnTo>
                      <a:pt x="230" y="27"/>
                    </a:lnTo>
                    <a:lnTo>
                      <a:pt x="291" y="9"/>
                    </a:lnTo>
                    <a:lnTo>
                      <a:pt x="353" y="0"/>
                    </a:lnTo>
                    <a:lnTo>
                      <a:pt x="415" y="0"/>
                    </a:lnTo>
                    <a:lnTo>
                      <a:pt x="468" y="0"/>
                    </a:lnTo>
                    <a:lnTo>
                      <a:pt x="521" y="0"/>
                    </a:lnTo>
                    <a:lnTo>
                      <a:pt x="574" y="18"/>
                    </a:lnTo>
                    <a:lnTo>
                      <a:pt x="627" y="36"/>
                    </a:lnTo>
                    <a:lnTo>
                      <a:pt x="671" y="53"/>
                    </a:lnTo>
                    <a:lnTo>
                      <a:pt x="724" y="80"/>
                    </a:lnTo>
                    <a:lnTo>
                      <a:pt x="769" y="115"/>
                    </a:lnTo>
                    <a:lnTo>
                      <a:pt x="795" y="150"/>
                    </a:lnTo>
                    <a:lnTo>
                      <a:pt x="822" y="186"/>
                    </a:lnTo>
                    <a:lnTo>
                      <a:pt x="848" y="221"/>
                    </a:lnTo>
                    <a:lnTo>
                      <a:pt x="866" y="265"/>
                    </a:lnTo>
                    <a:lnTo>
                      <a:pt x="883" y="309"/>
                    </a:lnTo>
                    <a:lnTo>
                      <a:pt x="883" y="354"/>
                    </a:lnTo>
                    <a:lnTo>
                      <a:pt x="892" y="398"/>
                    </a:lnTo>
                    <a:lnTo>
                      <a:pt x="883" y="442"/>
                    </a:lnTo>
                    <a:lnTo>
                      <a:pt x="875" y="495"/>
                    </a:lnTo>
                    <a:lnTo>
                      <a:pt x="857" y="548"/>
                    </a:lnTo>
                    <a:lnTo>
                      <a:pt x="839" y="592"/>
                    </a:lnTo>
                    <a:lnTo>
                      <a:pt x="804" y="636"/>
                    </a:lnTo>
                    <a:lnTo>
                      <a:pt x="742" y="715"/>
                    </a:lnTo>
                    <a:lnTo>
                      <a:pt x="663" y="795"/>
                    </a:lnTo>
                    <a:lnTo>
                      <a:pt x="592" y="848"/>
                    </a:lnTo>
                    <a:lnTo>
                      <a:pt x="512" y="892"/>
                    </a:lnTo>
                    <a:lnTo>
                      <a:pt x="433" y="936"/>
                    </a:lnTo>
                    <a:lnTo>
                      <a:pt x="344" y="980"/>
                    </a:lnTo>
                    <a:lnTo>
                      <a:pt x="177" y="1042"/>
                    </a:lnTo>
                    <a:lnTo>
                      <a:pt x="0" y="1094"/>
                    </a:lnTo>
                    <a:lnTo>
                      <a:pt x="44" y="1059"/>
                    </a:lnTo>
                    <a:lnTo>
                      <a:pt x="177" y="980"/>
                    </a:lnTo>
                    <a:lnTo>
                      <a:pt x="309" y="892"/>
                    </a:lnTo>
                    <a:lnTo>
                      <a:pt x="424" y="795"/>
                    </a:lnTo>
                    <a:lnTo>
                      <a:pt x="486" y="742"/>
                    </a:lnTo>
                    <a:lnTo>
                      <a:pt x="539" y="689"/>
                    </a:lnTo>
                    <a:lnTo>
                      <a:pt x="592" y="610"/>
                    </a:lnTo>
                    <a:lnTo>
                      <a:pt x="636" y="521"/>
                    </a:lnTo>
                    <a:lnTo>
                      <a:pt x="645" y="477"/>
                    </a:lnTo>
                    <a:lnTo>
                      <a:pt x="654" y="424"/>
                    </a:lnTo>
                    <a:lnTo>
                      <a:pt x="663" y="380"/>
                    </a:lnTo>
                    <a:lnTo>
                      <a:pt x="654" y="336"/>
                    </a:lnTo>
                    <a:lnTo>
                      <a:pt x="636" y="274"/>
                    </a:lnTo>
                    <a:lnTo>
                      <a:pt x="610" y="230"/>
                    </a:lnTo>
                    <a:lnTo>
                      <a:pt x="574" y="186"/>
                    </a:lnTo>
                    <a:lnTo>
                      <a:pt x="539" y="142"/>
                    </a:lnTo>
                    <a:lnTo>
                      <a:pt x="495" y="115"/>
                    </a:lnTo>
                    <a:lnTo>
                      <a:pt x="442" y="89"/>
                    </a:lnTo>
                    <a:lnTo>
                      <a:pt x="389" y="71"/>
                    </a:lnTo>
                    <a:lnTo>
                      <a:pt x="327" y="62"/>
                    </a:lnTo>
                    <a:lnTo>
                      <a:pt x="283" y="62"/>
                    </a:lnTo>
                    <a:lnTo>
                      <a:pt x="230" y="71"/>
                    </a:lnTo>
                    <a:lnTo>
                      <a:pt x="123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49" name="Freeform 4"/>
              <p:cNvSpPr>
                <a:spLocks noChangeArrowheads="1"/>
              </p:cNvSpPr>
              <p:nvPr/>
            </p:nvSpPr>
            <p:spPr bwMode="gray">
              <a:xfrm>
                <a:off x="4892675" y="2549525"/>
                <a:ext cx="1011238" cy="174625"/>
              </a:xfrm>
              <a:custGeom>
                <a:avLst/>
                <a:gdLst>
                  <a:gd name="T0" fmla="*/ 22922714 w 2810"/>
                  <a:gd name="T1" fmla="*/ 21600431 h 487"/>
                  <a:gd name="T2" fmla="*/ 73301080 w 2810"/>
                  <a:gd name="T3" fmla="*/ 5657205 h 487"/>
                  <a:gd name="T4" fmla="*/ 99591109 w 2810"/>
                  <a:gd name="T5" fmla="*/ 1157115 h 487"/>
                  <a:gd name="T6" fmla="*/ 125881137 w 2810"/>
                  <a:gd name="T7" fmla="*/ 0 h 487"/>
                  <a:gd name="T8" fmla="*/ 95058171 w 2810"/>
                  <a:gd name="T9" fmla="*/ 7971793 h 487"/>
                  <a:gd name="T10" fmla="*/ 65271634 w 2810"/>
                  <a:gd name="T11" fmla="*/ 19286202 h 487"/>
                  <a:gd name="T12" fmla="*/ 58407811 w 2810"/>
                  <a:gd name="T13" fmla="*/ 23915019 h 487"/>
                  <a:gd name="T14" fmla="*/ 52709611 w 2810"/>
                  <a:gd name="T15" fmla="*/ 29572224 h 487"/>
                  <a:gd name="T16" fmla="*/ 52709611 w 2810"/>
                  <a:gd name="T17" fmla="*/ 31886453 h 487"/>
                  <a:gd name="T18" fmla="*/ 57242189 w 2810"/>
                  <a:gd name="T19" fmla="*/ 36386543 h 487"/>
                  <a:gd name="T20" fmla="*/ 66437257 w 2810"/>
                  <a:gd name="T21" fmla="*/ 39729518 h 487"/>
                  <a:gd name="T22" fmla="*/ 96223794 w 2810"/>
                  <a:gd name="T23" fmla="*/ 43200862 h 487"/>
                  <a:gd name="T24" fmla="*/ 129377646 w 2810"/>
                  <a:gd name="T25" fmla="*/ 44358336 h 487"/>
                  <a:gd name="T26" fmla="*/ 198016595 w 2810"/>
                  <a:gd name="T27" fmla="*/ 43200862 h 487"/>
                  <a:gd name="T28" fmla="*/ 231040893 w 2810"/>
                  <a:gd name="T29" fmla="*/ 42043748 h 487"/>
                  <a:gd name="T30" fmla="*/ 297478150 w 2810"/>
                  <a:gd name="T31" fmla="*/ 35229428 h 487"/>
                  <a:gd name="T32" fmla="*/ 363785853 w 2810"/>
                  <a:gd name="T33" fmla="*/ 26100521 h 487"/>
                  <a:gd name="T34" fmla="*/ 335294132 w 2810"/>
                  <a:gd name="T35" fmla="*/ 40886633 h 487"/>
                  <a:gd name="T36" fmla="*/ 331797624 w 2810"/>
                  <a:gd name="T37" fmla="*/ 43200862 h 487"/>
                  <a:gd name="T38" fmla="*/ 320400864 w 2810"/>
                  <a:gd name="T39" fmla="*/ 46543838 h 487"/>
                  <a:gd name="T40" fmla="*/ 299809395 w 2810"/>
                  <a:gd name="T41" fmla="*/ 50015540 h 487"/>
                  <a:gd name="T42" fmla="*/ 237904716 w 2810"/>
                  <a:gd name="T43" fmla="*/ 59015720 h 487"/>
                  <a:gd name="T44" fmla="*/ 155667675 w 2810"/>
                  <a:gd name="T45" fmla="*/ 62487064 h 487"/>
                  <a:gd name="T46" fmla="*/ 123679446 w 2810"/>
                  <a:gd name="T47" fmla="*/ 62487064 h 487"/>
                  <a:gd name="T48" fmla="*/ 91561663 w 2810"/>
                  <a:gd name="T49" fmla="*/ 61329949 h 487"/>
                  <a:gd name="T50" fmla="*/ 38981605 w 2810"/>
                  <a:gd name="T51" fmla="*/ 55672745 h 487"/>
                  <a:gd name="T52" fmla="*/ 20591829 w 2810"/>
                  <a:gd name="T53" fmla="*/ 51172655 h 487"/>
                  <a:gd name="T54" fmla="*/ 5827754 w 2810"/>
                  <a:gd name="T55" fmla="*/ 45386723 h 487"/>
                  <a:gd name="T56" fmla="*/ 2331245 w 2810"/>
                  <a:gd name="T57" fmla="*/ 43200862 h 487"/>
                  <a:gd name="T58" fmla="*/ 0 w 2810"/>
                  <a:gd name="T59" fmla="*/ 38700773 h 487"/>
                  <a:gd name="T60" fmla="*/ 1165623 w 2810"/>
                  <a:gd name="T61" fmla="*/ 34072314 h 487"/>
                  <a:gd name="T62" fmla="*/ 6863823 w 2810"/>
                  <a:gd name="T63" fmla="*/ 30729339 h 487"/>
                  <a:gd name="T64" fmla="*/ 22922714 w 2810"/>
                  <a:gd name="T65" fmla="*/ 21600431 h 487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0" t="0" r="r" b="b"/>
                <a:pathLst>
                  <a:path w="2810" h="487">
                    <a:moveTo>
                      <a:pt x="177" y="168"/>
                    </a:moveTo>
                    <a:lnTo>
                      <a:pt x="177" y="168"/>
                    </a:lnTo>
                    <a:lnTo>
                      <a:pt x="372" y="97"/>
                    </a:lnTo>
                    <a:lnTo>
                      <a:pt x="566" y="44"/>
                    </a:lnTo>
                    <a:lnTo>
                      <a:pt x="663" y="18"/>
                    </a:lnTo>
                    <a:lnTo>
                      <a:pt x="769" y="9"/>
                    </a:lnTo>
                    <a:lnTo>
                      <a:pt x="875" y="0"/>
                    </a:lnTo>
                    <a:lnTo>
                      <a:pt x="972" y="0"/>
                    </a:lnTo>
                    <a:lnTo>
                      <a:pt x="734" y="62"/>
                    </a:lnTo>
                    <a:lnTo>
                      <a:pt x="619" y="106"/>
                    </a:lnTo>
                    <a:lnTo>
                      <a:pt x="504" y="150"/>
                    </a:lnTo>
                    <a:lnTo>
                      <a:pt x="451" y="186"/>
                    </a:lnTo>
                    <a:lnTo>
                      <a:pt x="425" y="203"/>
                    </a:lnTo>
                    <a:lnTo>
                      <a:pt x="407" y="230"/>
                    </a:lnTo>
                    <a:lnTo>
                      <a:pt x="407" y="248"/>
                    </a:lnTo>
                    <a:lnTo>
                      <a:pt x="416" y="265"/>
                    </a:lnTo>
                    <a:lnTo>
                      <a:pt x="442" y="283"/>
                    </a:lnTo>
                    <a:lnTo>
                      <a:pt x="513" y="309"/>
                    </a:lnTo>
                    <a:lnTo>
                      <a:pt x="592" y="318"/>
                    </a:lnTo>
                    <a:lnTo>
                      <a:pt x="743" y="336"/>
                    </a:lnTo>
                    <a:lnTo>
                      <a:pt x="999" y="345"/>
                    </a:lnTo>
                    <a:lnTo>
                      <a:pt x="1264" y="345"/>
                    </a:lnTo>
                    <a:lnTo>
                      <a:pt x="1529" y="336"/>
                    </a:lnTo>
                    <a:lnTo>
                      <a:pt x="1784" y="327"/>
                    </a:lnTo>
                    <a:lnTo>
                      <a:pt x="2041" y="301"/>
                    </a:lnTo>
                    <a:lnTo>
                      <a:pt x="2297" y="274"/>
                    </a:lnTo>
                    <a:lnTo>
                      <a:pt x="2809" y="203"/>
                    </a:lnTo>
                    <a:lnTo>
                      <a:pt x="2695" y="256"/>
                    </a:lnTo>
                    <a:lnTo>
                      <a:pt x="2589" y="318"/>
                    </a:lnTo>
                    <a:lnTo>
                      <a:pt x="2562" y="336"/>
                    </a:lnTo>
                    <a:lnTo>
                      <a:pt x="2536" y="345"/>
                    </a:lnTo>
                    <a:lnTo>
                      <a:pt x="2474" y="362"/>
                    </a:lnTo>
                    <a:lnTo>
                      <a:pt x="2315" y="389"/>
                    </a:lnTo>
                    <a:lnTo>
                      <a:pt x="2156" y="415"/>
                    </a:lnTo>
                    <a:lnTo>
                      <a:pt x="1837" y="459"/>
                    </a:lnTo>
                    <a:lnTo>
                      <a:pt x="1520" y="477"/>
                    </a:lnTo>
                    <a:lnTo>
                      <a:pt x="1202" y="486"/>
                    </a:lnTo>
                    <a:lnTo>
                      <a:pt x="955" y="486"/>
                    </a:lnTo>
                    <a:lnTo>
                      <a:pt x="707" y="477"/>
                    </a:lnTo>
                    <a:lnTo>
                      <a:pt x="433" y="451"/>
                    </a:lnTo>
                    <a:lnTo>
                      <a:pt x="301" y="433"/>
                    </a:lnTo>
                    <a:lnTo>
                      <a:pt x="159" y="398"/>
                    </a:lnTo>
                    <a:lnTo>
                      <a:pt x="89" y="380"/>
                    </a:lnTo>
                    <a:lnTo>
                      <a:pt x="45" y="353"/>
                    </a:lnTo>
                    <a:lnTo>
                      <a:pt x="18" y="336"/>
                    </a:lnTo>
                    <a:lnTo>
                      <a:pt x="0" y="318"/>
                    </a:lnTo>
                    <a:lnTo>
                      <a:pt x="0" y="301"/>
                    </a:lnTo>
                    <a:lnTo>
                      <a:pt x="0" y="283"/>
                    </a:lnTo>
                    <a:lnTo>
                      <a:pt x="9" y="265"/>
                    </a:lnTo>
                    <a:lnTo>
                      <a:pt x="53" y="239"/>
                    </a:lnTo>
                    <a:lnTo>
                      <a:pt x="89" y="212"/>
                    </a:lnTo>
                    <a:lnTo>
                      <a:pt x="177" y="168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0" name="Freeform 5"/>
              <p:cNvSpPr>
                <a:spLocks noChangeArrowheads="1"/>
              </p:cNvSpPr>
              <p:nvPr/>
            </p:nvSpPr>
            <p:spPr bwMode="gray">
              <a:xfrm>
                <a:off x="5053013" y="2778125"/>
                <a:ext cx="776287" cy="161925"/>
              </a:xfrm>
              <a:custGeom>
                <a:avLst/>
                <a:gdLst>
                  <a:gd name="T0" fmla="*/ 6871004 w 2156"/>
                  <a:gd name="T1" fmla="*/ 14890263 h 450"/>
                  <a:gd name="T2" fmla="*/ 6871004 w 2156"/>
                  <a:gd name="T3" fmla="*/ 14890263 h 450"/>
                  <a:gd name="T4" fmla="*/ 14908959 w 2156"/>
                  <a:gd name="T5" fmla="*/ 10228982 h 450"/>
                  <a:gd name="T6" fmla="*/ 21779963 w 2156"/>
                  <a:gd name="T7" fmla="*/ 5697241 h 450"/>
                  <a:gd name="T8" fmla="*/ 37855513 w 2156"/>
                  <a:gd name="T9" fmla="*/ 0 h 450"/>
                  <a:gd name="T10" fmla="*/ 37855513 w 2156"/>
                  <a:gd name="T11" fmla="*/ 0 h 450"/>
                  <a:gd name="T12" fmla="*/ 33188430 w 2156"/>
                  <a:gd name="T13" fmla="*/ 6862382 h 450"/>
                  <a:gd name="T14" fmla="*/ 30984509 w 2156"/>
                  <a:gd name="T15" fmla="*/ 10228982 h 450"/>
                  <a:gd name="T16" fmla="*/ 29817918 w 2156"/>
                  <a:gd name="T17" fmla="*/ 13724763 h 450"/>
                  <a:gd name="T18" fmla="*/ 29817918 w 2156"/>
                  <a:gd name="T19" fmla="*/ 13724763 h 450"/>
                  <a:gd name="T20" fmla="*/ 29817918 w 2156"/>
                  <a:gd name="T21" fmla="*/ 16055404 h 450"/>
                  <a:gd name="T22" fmla="*/ 30984509 w 2156"/>
                  <a:gd name="T23" fmla="*/ 18256864 h 450"/>
                  <a:gd name="T24" fmla="*/ 35521971 w 2156"/>
                  <a:gd name="T25" fmla="*/ 21752645 h 450"/>
                  <a:gd name="T26" fmla="*/ 35521971 w 2156"/>
                  <a:gd name="T27" fmla="*/ 21752645 h 450"/>
                  <a:gd name="T28" fmla="*/ 44726517 w 2156"/>
                  <a:gd name="T29" fmla="*/ 25119245 h 450"/>
                  <a:gd name="T30" fmla="*/ 53931423 w 2156"/>
                  <a:gd name="T31" fmla="*/ 27449886 h 450"/>
                  <a:gd name="T32" fmla="*/ 53931423 w 2156"/>
                  <a:gd name="T33" fmla="*/ 27449886 h 450"/>
                  <a:gd name="T34" fmla="*/ 80248489 w 2156"/>
                  <a:gd name="T35" fmla="*/ 29780526 h 450"/>
                  <a:gd name="T36" fmla="*/ 105399323 w 2156"/>
                  <a:gd name="T37" fmla="*/ 30816127 h 450"/>
                  <a:gd name="T38" fmla="*/ 130679419 w 2156"/>
                  <a:gd name="T39" fmla="*/ 30816127 h 450"/>
                  <a:gd name="T40" fmla="*/ 156867223 w 2156"/>
                  <a:gd name="T41" fmla="*/ 30816127 h 450"/>
                  <a:gd name="T42" fmla="*/ 156867223 w 2156"/>
                  <a:gd name="T43" fmla="*/ 30816127 h 450"/>
                  <a:gd name="T44" fmla="*/ 179814137 w 2156"/>
                  <a:gd name="T45" fmla="*/ 28615026 h 450"/>
                  <a:gd name="T46" fmla="*/ 203798021 w 2156"/>
                  <a:gd name="T47" fmla="*/ 26284386 h 450"/>
                  <a:gd name="T48" fmla="*/ 249691129 w 2156"/>
                  <a:gd name="T49" fmla="*/ 18256864 h 450"/>
                  <a:gd name="T50" fmla="*/ 249691129 w 2156"/>
                  <a:gd name="T51" fmla="*/ 18256864 h 450"/>
                  <a:gd name="T52" fmla="*/ 256562493 w 2156"/>
                  <a:gd name="T53" fmla="*/ 23953745 h 450"/>
                  <a:gd name="T54" fmla="*/ 263433498 w 2156"/>
                  <a:gd name="T55" fmla="*/ 28615026 h 450"/>
                  <a:gd name="T56" fmla="*/ 279379426 w 2156"/>
                  <a:gd name="T57" fmla="*/ 36642908 h 450"/>
                  <a:gd name="T58" fmla="*/ 279379426 w 2156"/>
                  <a:gd name="T59" fmla="*/ 36642908 h 450"/>
                  <a:gd name="T60" fmla="*/ 250728459 w 2156"/>
                  <a:gd name="T61" fmla="*/ 43505289 h 450"/>
                  <a:gd name="T62" fmla="*/ 222207113 w 2156"/>
                  <a:gd name="T63" fmla="*/ 49072991 h 450"/>
                  <a:gd name="T64" fmla="*/ 193556146 w 2156"/>
                  <a:gd name="T65" fmla="*/ 53604732 h 450"/>
                  <a:gd name="T66" fmla="*/ 164905178 w 2156"/>
                  <a:gd name="T67" fmla="*/ 56971332 h 450"/>
                  <a:gd name="T68" fmla="*/ 164905178 w 2156"/>
                  <a:gd name="T69" fmla="*/ 56971332 h 450"/>
                  <a:gd name="T70" fmla="*/ 137550423 w 2156"/>
                  <a:gd name="T71" fmla="*/ 58136473 h 450"/>
                  <a:gd name="T72" fmla="*/ 110066407 w 2156"/>
                  <a:gd name="T73" fmla="*/ 58136473 h 450"/>
                  <a:gd name="T74" fmla="*/ 82452409 w 2156"/>
                  <a:gd name="T75" fmla="*/ 55935372 h 450"/>
                  <a:gd name="T76" fmla="*/ 54968393 w 2156"/>
                  <a:gd name="T77" fmla="*/ 52439591 h 450"/>
                  <a:gd name="T78" fmla="*/ 54968393 w 2156"/>
                  <a:gd name="T79" fmla="*/ 52439591 h 450"/>
                  <a:gd name="T80" fmla="*/ 34355381 w 2156"/>
                  <a:gd name="T81" fmla="*/ 47907490 h 450"/>
                  <a:gd name="T82" fmla="*/ 24113505 w 2156"/>
                  <a:gd name="T83" fmla="*/ 45706390 h 450"/>
                  <a:gd name="T84" fmla="*/ 13742008 w 2156"/>
                  <a:gd name="T85" fmla="*/ 41174649 h 450"/>
                  <a:gd name="T86" fmla="*/ 13742008 w 2156"/>
                  <a:gd name="T87" fmla="*/ 41174649 h 450"/>
                  <a:gd name="T88" fmla="*/ 5704413 w 2156"/>
                  <a:gd name="T89" fmla="*/ 35477408 h 450"/>
                  <a:gd name="T90" fmla="*/ 2333542 w 2156"/>
                  <a:gd name="T91" fmla="*/ 31981627 h 450"/>
                  <a:gd name="T92" fmla="*/ 0 w 2156"/>
                  <a:gd name="T93" fmla="*/ 28615026 h 450"/>
                  <a:gd name="T94" fmla="*/ 0 w 2156"/>
                  <a:gd name="T95" fmla="*/ 28615026 h 450"/>
                  <a:gd name="T96" fmla="*/ 0 w 2156"/>
                  <a:gd name="T97" fmla="*/ 23953745 h 450"/>
                  <a:gd name="T98" fmla="*/ 2333542 w 2156"/>
                  <a:gd name="T99" fmla="*/ 20587504 h 450"/>
                  <a:gd name="T100" fmla="*/ 4667084 w 2156"/>
                  <a:gd name="T101" fmla="*/ 17091364 h 450"/>
                  <a:gd name="T102" fmla="*/ 6871004 w 2156"/>
                  <a:gd name="T103" fmla="*/ 14890263 h 450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</a:gdLst>
                <a:ahLst/>
                <a:cxnLst>
                  <a:cxn ang="T104">
                    <a:pos x="T0" y="T1"/>
                  </a:cxn>
                  <a:cxn ang="T105">
                    <a:pos x="T2" y="T3"/>
                  </a:cxn>
                  <a:cxn ang="T106">
                    <a:pos x="T4" y="T5"/>
                  </a:cxn>
                  <a:cxn ang="T107">
                    <a:pos x="T6" y="T7"/>
                  </a:cxn>
                  <a:cxn ang="T108">
                    <a:pos x="T8" y="T9"/>
                  </a:cxn>
                  <a:cxn ang="T109">
                    <a:pos x="T10" y="T11"/>
                  </a:cxn>
                  <a:cxn ang="T110">
                    <a:pos x="T12" y="T13"/>
                  </a:cxn>
                  <a:cxn ang="T111">
                    <a:pos x="T14" y="T15"/>
                  </a:cxn>
                  <a:cxn ang="T112">
                    <a:pos x="T16" y="T17"/>
                  </a:cxn>
                  <a:cxn ang="T113">
                    <a:pos x="T18" y="T19"/>
                  </a:cxn>
                  <a:cxn ang="T114">
                    <a:pos x="T20" y="T21"/>
                  </a:cxn>
                  <a:cxn ang="T115">
                    <a:pos x="T22" y="T23"/>
                  </a:cxn>
                  <a:cxn ang="T116">
                    <a:pos x="T24" y="T25"/>
                  </a:cxn>
                  <a:cxn ang="T117">
                    <a:pos x="T26" y="T27"/>
                  </a:cxn>
                  <a:cxn ang="T118">
                    <a:pos x="T28" y="T29"/>
                  </a:cxn>
                  <a:cxn ang="T119">
                    <a:pos x="T30" y="T31"/>
                  </a:cxn>
                  <a:cxn ang="T120">
                    <a:pos x="T32" y="T33"/>
                  </a:cxn>
                  <a:cxn ang="T121">
                    <a:pos x="T34" y="T35"/>
                  </a:cxn>
                  <a:cxn ang="T122">
                    <a:pos x="T36" y="T37"/>
                  </a:cxn>
                  <a:cxn ang="T123">
                    <a:pos x="T38" y="T39"/>
                  </a:cxn>
                  <a:cxn ang="T124">
                    <a:pos x="T40" y="T41"/>
                  </a:cxn>
                  <a:cxn ang="T125">
                    <a:pos x="T42" y="T43"/>
                  </a:cxn>
                  <a:cxn ang="T126">
                    <a:pos x="T44" y="T45"/>
                  </a:cxn>
                  <a:cxn ang="T127">
                    <a:pos x="T46" y="T47"/>
                  </a:cxn>
                  <a:cxn ang="T128">
                    <a:pos x="T48" y="T49"/>
                  </a:cxn>
                  <a:cxn ang="T129">
                    <a:pos x="T50" y="T51"/>
                  </a:cxn>
                  <a:cxn ang="T130">
                    <a:pos x="T52" y="T53"/>
                  </a:cxn>
                  <a:cxn ang="T131">
                    <a:pos x="T54" y="T55"/>
                  </a:cxn>
                  <a:cxn ang="T132">
                    <a:pos x="T56" y="T57"/>
                  </a:cxn>
                  <a:cxn ang="T133">
                    <a:pos x="T58" y="T59"/>
                  </a:cxn>
                  <a:cxn ang="T134">
                    <a:pos x="T60" y="T61"/>
                  </a:cxn>
                  <a:cxn ang="T135">
                    <a:pos x="T62" y="T63"/>
                  </a:cxn>
                  <a:cxn ang="T136">
                    <a:pos x="T64" y="T65"/>
                  </a:cxn>
                  <a:cxn ang="T137">
                    <a:pos x="T66" y="T67"/>
                  </a:cxn>
                  <a:cxn ang="T138">
                    <a:pos x="T68" y="T69"/>
                  </a:cxn>
                  <a:cxn ang="T139">
                    <a:pos x="T70" y="T71"/>
                  </a:cxn>
                  <a:cxn ang="T140">
                    <a:pos x="T72" y="T73"/>
                  </a:cxn>
                  <a:cxn ang="T141">
                    <a:pos x="T74" y="T75"/>
                  </a:cxn>
                  <a:cxn ang="T142">
                    <a:pos x="T76" y="T77"/>
                  </a:cxn>
                  <a:cxn ang="T143">
                    <a:pos x="T78" y="T79"/>
                  </a:cxn>
                  <a:cxn ang="T144">
                    <a:pos x="T80" y="T81"/>
                  </a:cxn>
                  <a:cxn ang="T145">
                    <a:pos x="T82" y="T83"/>
                  </a:cxn>
                  <a:cxn ang="T146">
                    <a:pos x="T84" y="T85"/>
                  </a:cxn>
                  <a:cxn ang="T147">
                    <a:pos x="T86" y="T87"/>
                  </a:cxn>
                  <a:cxn ang="T148">
                    <a:pos x="T88" y="T89"/>
                  </a:cxn>
                  <a:cxn ang="T149">
                    <a:pos x="T90" y="T91"/>
                  </a:cxn>
                  <a:cxn ang="T150">
                    <a:pos x="T92" y="T93"/>
                  </a:cxn>
                  <a:cxn ang="T151">
                    <a:pos x="T94" y="T95"/>
                  </a:cxn>
                  <a:cxn ang="T152">
                    <a:pos x="T96" y="T97"/>
                  </a:cxn>
                  <a:cxn ang="T153">
                    <a:pos x="T98" y="T99"/>
                  </a:cxn>
                  <a:cxn ang="T154">
                    <a:pos x="T100" y="T101"/>
                  </a:cxn>
                  <a:cxn ang="T155">
                    <a:pos x="T102" y="T103"/>
                  </a:cxn>
                </a:cxnLst>
                <a:rect l="0" t="0" r="r" b="b"/>
                <a:pathLst>
                  <a:path w="2156" h="450">
                    <a:moveTo>
                      <a:pt x="53" y="115"/>
                    </a:moveTo>
                    <a:lnTo>
                      <a:pt x="53" y="115"/>
                    </a:lnTo>
                    <a:lnTo>
                      <a:pt x="115" y="79"/>
                    </a:lnTo>
                    <a:lnTo>
                      <a:pt x="168" y="44"/>
                    </a:lnTo>
                    <a:lnTo>
                      <a:pt x="292" y="0"/>
                    </a:lnTo>
                    <a:lnTo>
                      <a:pt x="256" y="53"/>
                    </a:lnTo>
                    <a:lnTo>
                      <a:pt x="239" y="79"/>
                    </a:lnTo>
                    <a:lnTo>
                      <a:pt x="230" y="106"/>
                    </a:lnTo>
                    <a:lnTo>
                      <a:pt x="230" y="124"/>
                    </a:lnTo>
                    <a:lnTo>
                      <a:pt x="239" y="141"/>
                    </a:lnTo>
                    <a:lnTo>
                      <a:pt x="274" y="168"/>
                    </a:lnTo>
                    <a:lnTo>
                      <a:pt x="345" y="194"/>
                    </a:lnTo>
                    <a:lnTo>
                      <a:pt x="416" y="212"/>
                    </a:lnTo>
                    <a:lnTo>
                      <a:pt x="619" y="230"/>
                    </a:lnTo>
                    <a:lnTo>
                      <a:pt x="813" y="238"/>
                    </a:lnTo>
                    <a:lnTo>
                      <a:pt x="1008" y="238"/>
                    </a:lnTo>
                    <a:lnTo>
                      <a:pt x="1210" y="238"/>
                    </a:lnTo>
                    <a:lnTo>
                      <a:pt x="1387" y="221"/>
                    </a:lnTo>
                    <a:lnTo>
                      <a:pt x="1572" y="203"/>
                    </a:lnTo>
                    <a:lnTo>
                      <a:pt x="1926" y="141"/>
                    </a:lnTo>
                    <a:lnTo>
                      <a:pt x="1979" y="185"/>
                    </a:lnTo>
                    <a:lnTo>
                      <a:pt x="2032" y="221"/>
                    </a:lnTo>
                    <a:lnTo>
                      <a:pt x="2155" y="283"/>
                    </a:lnTo>
                    <a:lnTo>
                      <a:pt x="1934" y="336"/>
                    </a:lnTo>
                    <a:lnTo>
                      <a:pt x="1714" y="379"/>
                    </a:lnTo>
                    <a:lnTo>
                      <a:pt x="1493" y="414"/>
                    </a:lnTo>
                    <a:lnTo>
                      <a:pt x="1272" y="440"/>
                    </a:lnTo>
                    <a:lnTo>
                      <a:pt x="1061" y="449"/>
                    </a:lnTo>
                    <a:lnTo>
                      <a:pt x="849" y="449"/>
                    </a:lnTo>
                    <a:lnTo>
                      <a:pt x="636" y="432"/>
                    </a:lnTo>
                    <a:lnTo>
                      <a:pt x="424" y="405"/>
                    </a:lnTo>
                    <a:lnTo>
                      <a:pt x="265" y="370"/>
                    </a:lnTo>
                    <a:lnTo>
                      <a:pt x="186" y="353"/>
                    </a:lnTo>
                    <a:lnTo>
                      <a:pt x="106" y="318"/>
                    </a:lnTo>
                    <a:lnTo>
                      <a:pt x="44" y="274"/>
                    </a:lnTo>
                    <a:lnTo>
                      <a:pt x="18" y="247"/>
                    </a:lnTo>
                    <a:lnTo>
                      <a:pt x="0" y="221"/>
                    </a:lnTo>
                    <a:lnTo>
                      <a:pt x="0" y="185"/>
                    </a:lnTo>
                    <a:lnTo>
                      <a:pt x="18" y="159"/>
                    </a:lnTo>
                    <a:lnTo>
                      <a:pt x="36" y="132"/>
                    </a:lnTo>
                    <a:lnTo>
                      <a:pt x="53" y="115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1" name="Freeform 6"/>
              <p:cNvSpPr>
                <a:spLocks noChangeArrowheads="1"/>
              </p:cNvSpPr>
              <p:nvPr/>
            </p:nvSpPr>
            <p:spPr bwMode="gray">
              <a:xfrm>
                <a:off x="5113338" y="2997200"/>
                <a:ext cx="681037" cy="165100"/>
              </a:xfrm>
              <a:custGeom>
                <a:avLst/>
                <a:gdLst>
                  <a:gd name="T0" fmla="*/ 5706881 w 1891"/>
                  <a:gd name="T1" fmla="*/ 12495558 h 460"/>
                  <a:gd name="T2" fmla="*/ 5706881 w 1891"/>
                  <a:gd name="T3" fmla="*/ 12495558 h 460"/>
                  <a:gd name="T4" fmla="*/ 12581357 w 1891"/>
                  <a:gd name="T5" fmla="*/ 9146181 h 460"/>
                  <a:gd name="T6" fmla="*/ 19455833 w 1891"/>
                  <a:gd name="T7" fmla="*/ 5667955 h 460"/>
                  <a:gd name="T8" fmla="*/ 34372020 w 1891"/>
                  <a:gd name="T9" fmla="*/ 0 h 460"/>
                  <a:gd name="T10" fmla="*/ 34372020 w 1891"/>
                  <a:gd name="T11" fmla="*/ 0 h 460"/>
                  <a:gd name="T12" fmla="*/ 28664779 w 1891"/>
                  <a:gd name="T13" fmla="*/ 5667955 h 460"/>
                  <a:gd name="T14" fmla="*/ 27497544 w 1891"/>
                  <a:gd name="T15" fmla="*/ 9146181 h 460"/>
                  <a:gd name="T16" fmla="*/ 27497544 w 1891"/>
                  <a:gd name="T17" fmla="*/ 12495558 h 460"/>
                  <a:gd name="T18" fmla="*/ 27497544 w 1891"/>
                  <a:gd name="T19" fmla="*/ 12495558 h 460"/>
                  <a:gd name="T20" fmla="*/ 32166843 w 1891"/>
                  <a:gd name="T21" fmla="*/ 15973425 h 460"/>
                  <a:gd name="T22" fmla="*/ 36706490 w 1891"/>
                  <a:gd name="T23" fmla="*/ 18163512 h 460"/>
                  <a:gd name="T24" fmla="*/ 48120612 w 1891"/>
                  <a:gd name="T25" fmla="*/ 20482091 h 460"/>
                  <a:gd name="T26" fmla="*/ 48120612 w 1891"/>
                  <a:gd name="T27" fmla="*/ 20482091 h 460"/>
                  <a:gd name="T28" fmla="*/ 71078510 w 1891"/>
                  <a:gd name="T29" fmla="*/ 22801028 h 460"/>
                  <a:gd name="T30" fmla="*/ 94036408 w 1891"/>
                  <a:gd name="T31" fmla="*/ 24990756 h 460"/>
                  <a:gd name="T32" fmla="*/ 115827071 w 1891"/>
                  <a:gd name="T33" fmla="*/ 24990756 h 460"/>
                  <a:gd name="T34" fmla="*/ 138525303 w 1891"/>
                  <a:gd name="T35" fmla="*/ 23960317 h 460"/>
                  <a:gd name="T36" fmla="*/ 138525303 w 1891"/>
                  <a:gd name="T37" fmla="*/ 23960317 h 460"/>
                  <a:gd name="T38" fmla="*/ 155776319 w 1891"/>
                  <a:gd name="T39" fmla="*/ 22801028 h 460"/>
                  <a:gd name="T40" fmla="*/ 171859741 w 1891"/>
                  <a:gd name="T41" fmla="*/ 20482091 h 460"/>
                  <a:gd name="T42" fmla="*/ 205064526 w 1891"/>
                  <a:gd name="T43" fmla="*/ 14814136 h 460"/>
                  <a:gd name="T44" fmla="*/ 205064526 w 1891"/>
                  <a:gd name="T45" fmla="*/ 14814136 h 460"/>
                  <a:gd name="T46" fmla="*/ 224520360 w 1891"/>
                  <a:gd name="T47" fmla="*/ 24990756 h 460"/>
                  <a:gd name="T48" fmla="*/ 245143428 w 1891"/>
                  <a:gd name="T49" fmla="*/ 34136937 h 460"/>
                  <a:gd name="T50" fmla="*/ 245143428 w 1891"/>
                  <a:gd name="T51" fmla="*/ 34136937 h 460"/>
                  <a:gd name="T52" fmla="*/ 229060006 w 1891"/>
                  <a:gd name="T53" fmla="*/ 40964181 h 460"/>
                  <a:gd name="T54" fmla="*/ 213106237 w 1891"/>
                  <a:gd name="T55" fmla="*/ 46632495 h 460"/>
                  <a:gd name="T56" fmla="*/ 195855221 w 1891"/>
                  <a:gd name="T57" fmla="*/ 50110362 h 460"/>
                  <a:gd name="T58" fmla="*/ 178734217 w 1891"/>
                  <a:gd name="T59" fmla="*/ 53459739 h 460"/>
                  <a:gd name="T60" fmla="*/ 178734217 w 1891"/>
                  <a:gd name="T61" fmla="*/ 53459739 h 460"/>
                  <a:gd name="T62" fmla="*/ 151236673 w 1891"/>
                  <a:gd name="T63" fmla="*/ 57968405 h 460"/>
                  <a:gd name="T64" fmla="*/ 121533952 w 1891"/>
                  <a:gd name="T65" fmla="*/ 59127694 h 460"/>
                  <a:gd name="T66" fmla="*/ 92869173 w 1891"/>
                  <a:gd name="T67" fmla="*/ 59127694 h 460"/>
                  <a:gd name="T68" fmla="*/ 64204394 w 1891"/>
                  <a:gd name="T69" fmla="*/ 55778317 h 460"/>
                  <a:gd name="T70" fmla="*/ 64204394 w 1891"/>
                  <a:gd name="T71" fmla="*/ 55778317 h 460"/>
                  <a:gd name="T72" fmla="*/ 51622677 w 1891"/>
                  <a:gd name="T73" fmla="*/ 53459739 h 460"/>
                  <a:gd name="T74" fmla="*/ 39041319 w 1891"/>
                  <a:gd name="T75" fmla="*/ 50110362 h 460"/>
                  <a:gd name="T76" fmla="*/ 26330309 w 1891"/>
                  <a:gd name="T77" fmla="*/ 45472847 h 460"/>
                  <a:gd name="T78" fmla="*/ 14916187 w 1891"/>
                  <a:gd name="T79" fmla="*/ 40964181 h 460"/>
                  <a:gd name="T80" fmla="*/ 14916187 w 1891"/>
                  <a:gd name="T81" fmla="*/ 40964181 h 460"/>
                  <a:gd name="T82" fmla="*/ 6874476 w 1891"/>
                  <a:gd name="T83" fmla="*/ 35296227 h 460"/>
                  <a:gd name="T84" fmla="*/ 3502064 w 1891"/>
                  <a:gd name="T85" fmla="*/ 30787561 h 460"/>
                  <a:gd name="T86" fmla="*/ 1167235 w 1891"/>
                  <a:gd name="T87" fmla="*/ 26150045 h 460"/>
                  <a:gd name="T88" fmla="*/ 1167235 w 1891"/>
                  <a:gd name="T89" fmla="*/ 26150045 h 460"/>
                  <a:gd name="T90" fmla="*/ 0 w 1891"/>
                  <a:gd name="T91" fmla="*/ 22801028 h 460"/>
                  <a:gd name="T92" fmla="*/ 1167235 w 1891"/>
                  <a:gd name="T93" fmla="*/ 19322802 h 460"/>
                  <a:gd name="T94" fmla="*/ 3502064 w 1891"/>
                  <a:gd name="T95" fmla="*/ 15973425 h 460"/>
                  <a:gd name="T96" fmla="*/ 5706881 w 1891"/>
                  <a:gd name="T97" fmla="*/ 12495558 h 460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891" h="460">
                    <a:moveTo>
                      <a:pt x="44" y="97"/>
                    </a:moveTo>
                    <a:lnTo>
                      <a:pt x="44" y="97"/>
                    </a:lnTo>
                    <a:lnTo>
                      <a:pt x="97" y="71"/>
                    </a:lnTo>
                    <a:lnTo>
                      <a:pt x="150" y="44"/>
                    </a:lnTo>
                    <a:lnTo>
                      <a:pt x="265" y="0"/>
                    </a:lnTo>
                    <a:lnTo>
                      <a:pt x="221" y="44"/>
                    </a:lnTo>
                    <a:lnTo>
                      <a:pt x="212" y="71"/>
                    </a:lnTo>
                    <a:lnTo>
                      <a:pt x="212" y="97"/>
                    </a:lnTo>
                    <a:lnTo>
                      <a:pt x="248" y="124"/>
                    </a:lnTo>
                    <a:lnTo>
                      <a:pt x="283" y="141"/>
                    </a:lnTo>
                    <a:lnTo>
                      <a:pt x="371" y="159"/>
                    </a:lnTo>
                    <a:lnTo>
                      <a:pt x="548" y="177"/>
                    </a:lnTo>
                    <a:lnTo>
                      <a:pt x="725" y="194"/>
                    </a:lnTo>
                    <a:lnTo>
                      <a:pt x="893" y="194"/>
                    </a:lnTo>
                    <a:lnTo>
                      <a:pt x="1068" y="186"/>
                    </a:lnTo>
                    <a:lnTo>
                      <a:pt x="1201" y="177"/>
                    </a:lnTo>
                    <a:lnTo>
                      <a:pt x="1325" y="159"/>
                    </a:lnTo>
                    <a:lnTo>
                      <a:pt x="1581" y="115"/>
                    </a:lnTo>
                    <a:lnTo>
                      <a:pt x="1731" y="194"/>
                    </a:lnTo>
                    <a:lnTo>
                      <a:pt x="1890" y="265"/>
                    </a:lnTo>
                    <a:lnTo>
                      <a:pt x="1766" y="318"/>
                    </a:lnTo>
                    <a:lnTo>
                      <a:pt x="1643" y="362"/>
                    </a:lnTo>
                    <a:lnTo>
                      <a:pt x="1510" y="389"/>
                    </a:lnTo>
                    <a:lnTo>
                      <a:pt x="1378" y="415"/>
                    </a:lnTo>
                    <a:lnTo>
                      <a:pt x="1166" y="450"/>
                    </a:lnTo>
                    <a:lnTo>
                      <a:pt x="937" y="459"/>
                    </a:lnTo>
                    <a:lnTo>
                      <a:pt x="716" y="459"/>
                    </a:lnTo>
                    <a:lnTo>
                      <a:pt x="495" y="433"/>
                    </a:lnTo>
                    <a:lnTo>
                      <a:pt x="398" y="415"/>
                    </a:lnTo>
                    <a:lnTo>
                      <a:pt x="301" y="389"/>
                    </a:lnTo>
                    <a:lnTo>
                      <a:pt x="203" y="353"/>
                    </a:lnTo>
                    <a:lnTo>
                      <a:pt x="115" y="318"/>
                    </a:lnTo>
                    <a:lnTo>
                      <a:pt x="53" y="274"/>
                    </a:lnTo>
                    <a:lnTo>
                      <a:pt x="27" y="239"/>
                    </a:lnTo>
                    <a:lnTo>
                      <a:pt x="9" y="203"/>
                    </a:lnTo>
                    <a:lnTo>
                      <a:pt x="0" y="177"/>
                    </a:lnTo>
                    <a:lnTo>
                      <a:pt x="9" y="150"/>
                    </a:lnTo>
                    <a:lnTo>
                      <a:pt x="27" y="124"/>
                    </a:lnTo>
                    <a:lnTo>
                      <a:pt x="44" y="97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2" name="Freeform 7"/>
              <p:cNvSpPr>
                <a:spLocks noChangeArrowheads="1"/>
              </p:cNvSpPr>
              <p:nvPr/>
            </p:nvSpPr>
            <p:spPr bwMode="gray">
              <a:xfrm>
                <a:off x="4730750" y="3143250"/>
                <a:ext cx="1400175" cy="212725"/>
              </a:xfrm>
              <a:custGeom>
                <a:avLst/>
                <a:gdLst>
                  <a:gd name="T0" fmla="*/ 45781185 w 3888"/>
                  <a:gd name="T1" fmla="*/ 10294742 h 593"/>
                  <a:gd name="T2" fmla="*/ 69903953 w 3888"/>
                  <a:gd name="T3" fmla="*/ 3474628 h 593"/>
                  <a:gd name="T4" fmla="*/ 95063888 w 3888"/>
                  <a:gd name="T5" fmla="*/ 0 h 593"/>
                  <a:gd name="T6" fmla="*/ 105439516 w 3888"/>
                  <a:gd name="T7" fmla="*/ 0 h 593"/>
                  <a:gd name="T8" fmla="*/ 115685138 w 3888"/>
                  <a:gd name="T9" fmla="*/ 3474628 h 593"/>
                  <a:gd name="T10" fmla="*/ 99732938 w 3888"/>
                  <a:gd name="T11" fmla="*/ 5662144 h 593"/>
                  <a:gd name="T12" fmla="*/ 69903953 w 3888"/>
                  <a:gd name="T13" fmla="*/ 13640587 h 593"/>
                  <a:gd name="T14" fmla="*/ 56156453 w 3888"/>
                  <a:gd name="T15" fmla="*/ 19302731 h 593"/>
                  <a:gd name="T16" fmla="*/ 46948358 w 3888"/>
                  <a:gd name="T17" fmla="*/ 26123204 h 593"/>
                  <a:gd name="T18" fmla="*/ 45781185 w 3888"/>
                  <a:gd name="T19" fmla="*/ 28439503 h 593"/>
                  <a:gd name="T20" fmla="*/ 49282703 w 3888"/>
                  <a:gd name="T21" fmla="*/ 35259617 h 593"/>
                  <a:gd name="T22" fmla="*/ 56156453 w 3888"/>
                  <a:gd name="T23" fmla="*/ 37575916 h 593"/>
                  <a:gd name="T24" fmla="*/ 95063888 w 3888"/>
                  <a:gd name="T25" fmla="*/ 47742234 h 593"/>
                  <a:gd name="T26" fmla="*/ 136306028 w 3888"/>
                  <a:gd name="T27" fmla="*/ 53404378 h 593"/>
                  <a:gd name="T28" fmla="*/ 166135013 w 3888"/>
                  <a:gd name="T29" fmla="*/ 55720677 h 593"/>
                  <a:gd name="T30" fmla="*/ 226830871 w 3888"/>
                  <a:gd name="T31" fmla="*/ 56878647 h 593"/>
                  <a:gd name="T32" fmla="*/ 316188181 w 3888"/>
                  <a:gd name="T33" fmla="*/ 55720677 h 593"/>
                  <a:gd name="T34" fmla="*/ 376884039 w 3888"/>
                  <a:gd name="T35" fmla="*/ 51216503 h 593"/>
                  <a:gd name="T36" fmla="*/ 444453286 w 3888"/>
                  <a:gd name="T37" fmla="*/ 40921761 h 593"/>
                  <a:gd name="T38" fmla="*/ 467408882 w 3888"/>
                  <a:gd name="T39" fmla="*/ 36417946 h 593"/>
                  <a:gd name="T40" fmla="*/ 488029772 w 3888"/>
                  <a:gd name="T41" fmla="*/ 27281174 h 593"/>
                  <a:gd name="T42" fmla="*/ 492569177 w 3888"/>
                  <a:gd name="T43" fmla="*/ 21619030 h 593"/>
                  <a:gd name="T44" fmla="*/ 494903522 w 3888"/>
                  <a:gd name="T45" fmla="*/ 13640587 h 593"/>
                  <a:gd name="T46" fmla="*/ 490364117 w 3888"/>
                  <a:gd name="T47" fmla="*/ 5662144 h 593"/>
                  <a:gd name="T48" fmla="*/ 494903522 w 3888"/>
                  <a:gd name="T49" fmla="*/ 9136772 h 593"/>
                  <a:gd name="T50" fmla="*/ 502944445 w 3888"/>
                  <a:gd name="T51" fmla="*/ 15956886 h 593"/>
                  <a:gd name="T52" fmla="*/ 504111617 w 3888"/>
                  <a:gd name="T53" fmla="*/ 21619030 h 593"/>
                  <a:gd name="T54" fmla="*/ 500609739 w 3888"/>
                  <a:gd name="T55" fmla="*/ 27281174 h 593"/>
                  <a:gd name="T56" fmla="*/ 491531650 w 3888"/>
                  <a:gd name="T57" fmla="*/ 35259617 h 593"/>
                  <a:gd name="T58" fmla="*/ 485695427 w 3888"/>
                  <a:gd name="T59" fmla="*/ 38734245 h 593"/>
                  <a:gd name="T60" fmla="*/ 450289510 w 3888"/>
                  <a:gd name="T61" fmla="*/ 52246049 h 593"/>
                  <a:gd name="T62" fmla="*/ 413586774 w 3888"/>
                  <a:gd name="T63" fmla="*/ 61382821 h 593"/>
                  <a:gd name="T64" fmla="*/ 386092134 w 3888"/>
                  <a:gd name="T65" fmla="*/ 65886636 h 593"/>
                  <a:gd name="T66" fmla="*/ 332140381 w 3888"/>
                  <a:gd name="T67" fmla="*/ 72707109 h 593"/>
                  <a:gd name="T68" fmla="*/ 277151100 w 3888"/>
                  <a:gd name="T69" fmla="*/ 76181378 h 593"/>
                  <a:gd name="T70" fmla="*/ 194796826 w 3888"/>
                  <a:gd name="T71" fmla="*/ 76181378 h 593"/>
                  <a:gd name="T72" fmla="*/ 153555046 w 3888"/>
                  <a:gd name="T73" fmla="*/ 73865079 h 593"/>
                  <a:gd name="T74" fmla="*/ 71071126 w 3888"/>
                  <a:gd name="T75" fmla="*/ 65886636 h 593"/>
                  <a:gd name="T76" fmla="*/ 29699340 w 3888"/>
                  <a:gd name="T77" fmla="*/ 59066522 h 593"/>
                  <a:gd name="T78" fmla="*/ 8040923 w 3888"/>
                  <a:gd name="T79" fmla="*/ 52246049 h 593"/>
                  <a:gd name="T80" fmla="*/ 2204699 w 3888"/>
                  <a:gd name="T81" fmla="*/ 47742234 h 593"/>
                  <a:gd name="T82" fmla="*/ 0 w 3888"/>
                  <a:gd name="T83" fmla="*/ 43238060 h 593"/>
                  <a:gd name="T84" fmla="*/ 2204699 w 3888"/>
                  <a:gd name="T85" fmla="*/ 35259617 h 593"/>
                  <a:gd name="T86" fmla="*/ 5706577 w 3888"/>
                  <a:gd name="T87" fmla="*/ 30755802 h 593"/>
                  <a:gd name="T88" fmla="*/ 23993122 w 3888"/>
                  <a:gd name="T89" fmla="*/ 19302731 h 593"/>
                  <a:gd name="T90" fmla="*/ 45781185 w 3888"/>
                  <a:gd name="T91" fmla="*/ 10294742 h 593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</a:gdLst>
                <a:ahLst/>
                <a:cxnLst>
                  <a:cxn ang="T92">
                    <a:pos x="T0" y="T1"/>
                  </a:cxn>
                  <a:cxn ang="T93">
                    <a:pos x="T2" y="T3"/>
                  </a:cxn>
                  <a:cxn ang="T94">
                    <a:pos x="T4" y="T5"/>
                  </a:cxn>
                  <a:cxn ang="T95">
                    <a:pos x="T6" y="T7"/>
                  </a:cxn>
                  <a:cxn ang="T96">
                    <a:pos x="T8" y="T9"/>
                  </a:cxn>
                  <a:cxn ang="T97">
                    <a:pos x="T10" y="T11"/>
                  </a:cxn>
                  <a:cxn ang="T98">
                    <a:pos x="T12" y="T13"/>
                  </a:cxn>
                  <a:cxn ang="T99">
                    <a:pos x="T14" y="T15"/>
                  </a:cxn>
                  <a:cxn ang="T100">
                    <a:pos x="T16" y="T17"/>
                  </a:cxn>
                  <a:cxn ang="T101">
                    <a:pos x="T18" y="T19"/>
                  </a:cxn>
                  <a:cxn ang="T102">
                    <a:pos x="T20" y="T21"/>
                  </a:cxn>
                  <a:cxn ang="T103">
                    <a:pos x="T22" y="T23"/>
                  </a:cxn>
                  <a:cxn ang="T104">
                    <a:pos x="T24" y="T25"/>
                  </a:cxn>
                  <a:cxn ang="T105">
                    <a:pos x="T26" y="T27"/>
                  </a:cxn>
                  <a:cxn ang="T106">
                    <a:pos x="T28" y="T29"/>
                  </a:cxn>
                  <a:cxn ang="T107">
                    <a:pos x="T30" y="T31"/>
                  </a:cxn>
                  <a:cxn ang="T108">
                    <a:pos x="T32" y="T33"/>
                  </a:cxn>
                  <a:cxn ang="T109">
                    <a:pos x="T34" y="T35"/>
                  </a:cxn>
                  <a:cxn ang="T110">
                    <a:pos x="T36" y="T37"/>
                  </a:cxn>
                  <a:cxn ang="T111">
                    <a:pos x="T38" y="T39"/>
                  </a:cxn>
                  <a:cxn ang="T112">
                    <a:pos x="T40" y="T41"/>
                  </a:cxn>
                  <a:cxn ang="T113">
                    <a:pos x="T42" y="T43"/>
                  </a:cxn>
                  <a:cxn ang="T114">
                    <a:pos x="T44" y="T45"/>
                  </a:cxn>
                  <a:cxn ang="T115">
                    <a:pos x="T46" y="T47"/>
                  </a:cxn>
                  <a:cxn ang="T116">
                    <a:pos x="T48" y="T49"/>
                  </a:cxn>
                  <a:cxn ang="T117">
                    <a:pos x="T50" y="T51"/>
                  </a:cxn>
                  <a:cxn ang="T118">
                    <a:pos x="T52" y="T53"/>
                  </a:cxn>
                  <a:cxn ang="T119">
                    <a:pos x="T54" y="T55"/>
                  </a:cxn>
                  <a:cxn ang="T120">
                    <a:pos x="T56" y="T57"/>
                  </a:cxn>
                  <a:cxn ang="T121">
                    <a:pos x="T58" y="T59"/>
                  </a:cxn>
                  <a:cxn ang="T122">
                    <a:pos x="T60" y="T61"/>
                  </a:cxn>
                  <a:cxn ang="T123">
                    <a:pos x="T62" y="T63"/>
                  </a:cxn>
                  <a:cxn ang="T124">
                    <a:pos x="T64" y="T65"/>
                  </a:cxn>
                  <a:cxn ang="T125">
                    <a:pos x="T66" y="T67"/>
                  </a:cxn>
                  <a:cxn ang="T126">
                    <a:pos x="T68" y="T69"/>
                  </a:cxn>
                  <a:cxn ang="T127">
                    <a:pos x="T70" y="T71"/>
                  </a:cxn>
                  <a:cxn ang="T128">
                    <a:pos x="T72" y="T73"/>
                  </a:cxn>
                  <a:cxn ang="T129">
                    <a:pos x="T74" y="T75"/>
                  </a:cxn>
                  <a:cxn ang="T130">
                    <a:pos x="T76" y="T77"/>
                  </a:cxn>
                  <a:cxn ang="T131">
                    <a:pos x="T78" y="T79"/>
                  </a:cxn>
                  <a:cxn ang="T132">
                    <a:pos x="T80" y="T81"/>
                  </a:cxn>
                  <a:cxn ang="T133">
                    <a:pos x="T82" y="T83"/>
                  </a:cxn>
                  <a:cxn ang="T134">
                    <a:pos x="T84" y="T85"/>
                  </a:cxn>
                  <a:cxn ang="T135">
                    <a:pos x="T86" y="T87"/>
                  </a:cxn>
                  <a:cxn ang="T136">
                    <a:pos x="T88" y="T89"/>
                  </a:cxn>
                  <a:cxn ang="T137">
                    <a:pos x="T90" y="T91"/>
                  </a:cxn>
                </a:cxnLst>
                <a:rect l="0" t="0" r="r" b="b"/>
                <a:pathLst>
                  <a:path w="3888" h="593">
                    <a:moveTo>
                      <a:pt x="353" y="80"/>
                    </a:moveTo>
                    <a:lnTo>
                      <a:pt x="353" y="80"/>
                    </a:lnTo>
                    <a:lnTo>
                      <a:pt x="442" y="53"/>
                    </a:lnTo>
                    <a:lnTo>
                      <a:pt x="539" y="27"/>
                    </a:lnTo>
                    <a:lnTo>
                      <a:pt x="636" y="9"/>
                    </a:lnTo>
                    <a:lnTo>
                      <a:pt x="733" y="0"/>
                    </a:lnTo>
                    <a:lnTo>
                      <a:pt x="813" y="0"/>
                    </a:lnTo>
                    <a:lnTo>
                      <a:pt x="857" y="9"/>
                    </a:lnTo>
                    <a:lnTo>
                      <a:pt x="892" y="27"/>
                    </a:lnTo>
                    <a:lnTo>
                      <a:pt x="769" y="44"/>
                    </a:lnTo>
                    <a:lnTo>
                      <a:pt x="654" y="62"/>
                    </a:lnTo>
                    <a:lnTo>
                      <a:pt x="539" y="106"/>
                    </a:lnTo>
                    <a:lnTo>
                      <a:pt x="433" y="150"/>
                    </a:lnTo>
                    <a:lnTo>
                      <a:pt x="389" y="177"/>
                    </a:lnTo>
                    <a:lnTo>
                      <a:pt x="362" y="203"/>
                    </a:lnTo>
                    <a:lnTo>
                      <a:pt x="353" y="221"/>
                    </a:lnTo>
                    <a:lnTo>
                      <a:pt x="362" y="256"/>
                    </a:lnTo>
                    <a:lnTo>
                      <a:pt x="380" y="274"/>
                    </a:lnTo>
                    <a:lnTo>
                      <a:pt x="433" y="292"/>
                    </a:lnTo>
                    <a:lnTo>
                      <a:pt x="583" y="345"/>
                    </a:lnTo>
                    <a:lnTo>
                      <a:pt x="733" y="371"/>
                    </a:lnTo>
                    <a:lnTo>
                      <a:pt x="892" y="398"/>
                    </a:lnTo>
                    <a:lnTo>
                      <a:pt x="1051" y="415"/>
                    </a:lnTo>
                    <a:lnTo>
                      <a:pt x="1281" y="433"/>
                    </a:lnTo>
                    <a:lnTo>
                      <a:pt x="1511" y="442"/>
                    </a:lnTo>
                    <a:lnTo>
                      <a:pt x="1749" y="442"/>
                    </a:lnTo>
                    <a:lnTo>
                      <a:pt x="1979" y="442"/>
                    </a:lnTo>
                    <a:lnTo>
                      <a:pt x="2438" y="433"/>
                    </a:lnTo>
                    <a:lnTo>
                      <a:pt x="2906" y="398"/>
                    </a:lnTo>
                    <a:lnTo>
                      <a:pt x="3259" y="354"/>
                    </a:lnTo>
                    <a:lnTo>
                      <a:pt x="3427" y="318"/>
                    </a:lnTo>
                    <a:lnTo>
                      <a:pt x="3604" y="283"/>
                    </a:lnTo>
                    <a:lnTo>
                      <a:pt x="3710" y="239"/>
                    </a:lnTo>
                    <a:lnTo>
                      <a:pt x="3763" y="212"/>
                    </a:lnTo>
                    <a:lnTo>
                      <a:pt x="3798" y="168"/>
                    </a:lnTo>
                    <a:lnTo>
                      <a:pt x="3816" y="133"/>
                    </a:lnTo>
                    <a:lnTo>
                      <a:pt x="3816" y="106"/>
                    </a:lnTo>
                    <a:lnTo>
                      <a:pt x="3798" y="71"/>
                    </a:lnTo>
                    <a:lnTo>
                      <a:pt x="3781" y="44"/>
                    </a:lnTo>
                    <a:lnTo>
                      <a:pt x="3816" y="71"/>
                    </a:lnTo>
                    <a:lnTo>
                      <a:pt x="3852" y="97"/>
                    </a:lnTo>
                    <a:lnTo>
                      <a:pt x="3878" y="124"/>
                    </a:lnTo>
                    <a:lnTo>
                      <a:pt x="3887" y="150"/>
                    </a:lnTo>
                    <a:lnTo>
                      <a:pt x="3887" y="168"/>
                    </a:lnTo>
                    <a:lnTo>
                      <a:pt x="3860" y="212"/>
                    </a:lnTo>
                    <a:lnTo>
                      <a:pt x="3825" y="248"/>
                    </a:lnTo>
                    <a:lnTo>
                      <a:pt x="3790" y="274"/>
                    </a:lnTo>
                    <a:lnTo>
                      <a:pt x="3745" y="301"/>
                    </a:lnTo>
                    <a:lnTo>
                      <a:pt x="3613" y="362"/>
                    </a:lnTo>
                    <a:lnTo>
                      <a:pt x="3472" y="406"/>
                    </a:lnTo>
                    <a:lnTo>
                      <a:pt x="3330" y="442"/>
                    </a:lnTo>
                    <a:lnTo>
                      <a:pt x="3189" y="477"/>
                    </a:lnTo>
                    <a:lnTo>
                      <a:pt x="2977" y="512"/>
                    </a:lnTo>
                    <a:lnTo>
                      <a:pt x="2773" y="539"/>
                    </a:lnTo>
                    <a:lnTo>
                      <a:pt x="2561" y="565"/>
                    </a:lnTo>
                    <a:lnTo>
                      <a:pt x="2349" y="583"/>
                    </a:lnTo>
                    <a:lnTo>
                      <a:pt x="2137" y="592"/>
                    </a:lnTo>
                    <a:lnTo>
                      <a:pt x="1926" y="592"/>
                    </a:lnTo>
                    <a:lnTo>
                      <a:pt x="1502" y="592"/>
                    </a:lnTo>
                    <a:lnTo>
                      <a:pt x="1184" y="574"/>
                    </a:lnTo>
                    <a:lnTo>
                      <a:pt x="866" y="548"/>
                    </a:lnTo>
                    <a:lnTo>
                      <a:pt x="548" y="512"/>
                    </a:lnTo>
                    <a:lnTo>
                      <a:pt x="229" y="459"/>
                    </a:lnTo>
                    <a:lnTo>
                      <a:pt x="115" y="433"/>
                    </a:lnTo>
                    <a:lnTo>
                      <a:pt x="62" y="406"/>
                    </a:lnTo>
                    <a:lnTo>
                      <a:pt x="17" y="371"/>
                    </a:lnTo>
                    <a:lnTo>
                      <a:pt x="9" y="354"/>
                    </a:lnTo>
                    <a:lnTo>
                      <a:pt x="0" y="336"/>
                    </a:lnTo>
                    <a:lnTo>
                      <a:pt x="0" y="301"/>
                    </a:lnTo>
                    <a:lnTo>
                      <a:pt x="17" y="274"/>
                    </a:lnTo>
                    <a:lnTo>
                      <a:pt x="44" y="239"/>
                    </a:lnTo>
                    <a:lnTo>
                      <a:pt x="115" y="186"/>
                    </a:lnTo>
                    <a:lnTo>
                      <a:pt x="185" y="150"/>
                    </a:lnTo>
                    <a:lnTo>
                      <a:pt x="265" y="115"/>
                    </a:lnTo>
                    <a:lnTo>
                      <a:pt x="353" y="80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3" name="Freeform 8"/>
              <p:cNvSpPr>
                <a:spLocks noChangeArrowheads="1"/>
              </p:cNvSpPr>
              <p:nvPr/>
            </p:nvSpPr>
            <p:spPr bwMode="gray">
              <a:xfrm>
                <a:off x="5002213" y="3263900"/>
                <a:ext cx="1217612" cy="190500"/>
              </a:xfrm>
              <a:custGeom>
                <a:avLst/>
                <a:gdLst>
                  <a:gd name="T0" fmla="*/ 387622319 w 3384"/>
                  <a:gd name="T1" fmla="*/ 27285627 h 531"/>
                  <a:gd name="T2" fmla="*/ 387622319 w 3384"/>
                  <a:gd name="T3" fmla="*/ 27285627 h 531"/>
                  <a:gd name="T4" fmla="*/ 401475534 w 3384"/>
                  <a:gd name="T5" fmla="*/ 22652280 h 531"/>
                  <a:gd name="T6" fmla="*/ 415198856 w 3384"/>
                  <a:gd name="T7" fmla="*/ 16989299 h 531"/>
                  <a:gd name="T8" fmla="*/ 426592019 w 3384"/>
                  <a:gd name="T9" fmla="*/ 10167893 h 531"/>
                  <a:gd name="T10" fmla="*/ 432288241 w 3384"/>
                  <a:gd name="T11" fmla="*/ 5662980 h 531"/>
                  <a:gd name="T12" fmla="*/ 437984823 w 3384"/>
                  <a:gd name="T13" fmla="*/ 0 h 531"/>
                  <a:gd name="T14" fmla="*/ 437984823 w 3384"/>
                  <a:gd name="T15" fmla="*/ 0 h 531"/>
                  <a:gd name="T16" fmla="*/ 436819744 w 3384"/>
                  <a:gd name="T17" fmla="*/ 5662980 h 531"/>
                  <a:gd name="T18" fmla="*/ 434618759 w 3384"/>
                  <a:gd name="T19" fmla="*/ 11326319 h 531"/>
                  <a:gd name="T20" fmla="*/ 431123162 w 3384"/>
                  <a:gd name="T21" fmla="*/ 15830873 h 531"/>
                  <a:gd name="T22" fmla="*/ 427757098 w 3384"/>
                  <a:gd name="T23" fmla="*/ 20464220 h 531"/>
                  <a:gd name="T24" fmla="*/ 418564919 w 3384"/>
                  <a:gd name="T25" fmla="*/ 27285627 h 531"/>
                  <a:gd name="T26" fmla="*/ 409372740 w 3384"/>
                  <a:gd name="T27" fmla="*/ 32948966 h 531"/>
                  <a:gd name="T28" fmla="*/ 409372740 w 3384"/>
                  <a:gd name="T29" fmla="*/ 32948966 h 531"/>
                  <a:gd name="T30" fmla="*/ 389952837 w 3384"/>
                  <a:gd name="T31" fmla="*/ 42087226 h 531"/>
                  <a:gd name="T32" fmla="*/ 370532933 w 3384"/>
                  <a:gd name="T33" fmla="*/ 47750206 h 531"/>
                  <a:gd name="T34" fmla="*/ 348782511 w 3384"/>
                  <a:gd name="T35" fmla="*/ 53413186 h 531"/>
                  <a:gd name="T36" fmla="*/ 328197528 w 3384"/>
                  <a:gd name="T37" fmla="*/ 56759672 h 531"/>
                  <a:gd name="T38" fmla="*/ 328197528 w 3384"/>
                  <a:gd name="T39" fmla="*/ 56759672 h 531"/>
                  <a:gd name="T40" fmla="*/ 283531605 w 3384"/>
                  <a:gd name="T41" fmla="*/ 62422653 h 531"/>
                  <a:gd name="T42" fmla="*/ 238994855 w 3384"/>
                  <a:gd name="T43" fmla="*/ 65897932 h 531"/>
                  <a:gd name="T44" fmla="*/ 194328932 w 3384"/>
                  <a:gd name="T45" fmla="*/ 68214427 h 531"/>
                  <a:gd name="T46" fmla="*/ 149792542 w 3384"/>
                  <a:gd name="T47" fmla="*/ 67056000 h 531"/>
                  <a:gd name="T48" fmla="*/ 149792542 w 3384"/>
                  <a:gd name="T49" fmla="*/ 67056000 h 531"/>
                  <a:gd name="T50" fmla="*/ 118979475 w 3384"/>
                  <a:gd name="T51" fmla="*/ 65897932 h 531"/>
                  <a:gd name="T52" fmla="*/ 88037234 w 3384"/>
                  <a:gd name="T53" fmla="*/ 64739506 h 531"/>
                  <a:gd name="T54" fmla="*/ 58389245 w 3384"/>
                  <a:gd name="T55" fmla="*/ 61393020 h 531"/>
                  <a:gd name="T56" fmla="*/ 27447004 w 3384"/>
                  <a:gd name="T57" fmla="*/ 56759672 h 531"/>
                  <a:gd name="T58" fmla="*/ 27447004 w 3384"/>
                  <a:gd name="T59" fmla="*/ 56759672 h 531"/>
                  <a:gd name="T60" fmla="*/ 13723322 w 3384"/>
                  <a:gd name="T61" fmla="*/ 52254760 h 531"/>
                  <a:gd name="T62" fmla="*/ 5696582 w 3384"/>
                  <a:gd name="T63" fmla="*/ 49938266 h 531"/>
                  <a:gd name="T64" fmla="*/ 0 w 3384"/>
                  <a:gd name="T65" fmla="*/ 46591780 h 531"/>
                  <a:gd name="T66" fmla="*/ 0 w 3384"/>
                  <a:gd name="T67" fmla="*/ 46591780 h 531"/>
                  <a:gd name="T68" fmla="*/ 26281565 w 3384"/>
                  <a:gd name="T69" fmla="*/ 49938266 h 531"/>
                  <a:gd name="T70" fmla="*/ 53728569 w 3384"/>
                  <a:gd name="T71" fmla="*/ 53413186 h 531"/>
                  <a:gd name="T72" fmla="*/ 81175573 w 3384"/>
                  <a:gd name="T73" fmla="*/ 54571613 h 531"/>
                  <a:gd name="T74" fmla="*/ 107457138 w 3384"/>
                  <a:gd name="T75" fmla="*/ 55601246 h 531"/>
                  <a:gd name="T76" fmla="*/ 107457138 w 3384"/>
                  <a:gd name="T77" fmla="*/ 55601246 h 531"/>
                  <a:gd name="T78" fmla="*/ 152123060 w 3384"/>
                  <a:gd name="T79" fmla="*/ 56759672 h 531"/>
                  <a:gd name="T80" fmla="*/ 196659450 w 3384"/>
                  <a:gd name="T81" fmla="*/ 55601246 h 531"/>
                  <a:gd name="T82" fmla="*/ 241195840 w 3384"/>
                  <a:gd name="T83" fmla="*/ 52254760 h 531"/>
                  <a:gd name="T84" fmla="*/ 285861763 w 3384"/>
                  <a:gd name="T85" fmla="*/ 47750206 h 531"/>
                  <a:gd name="T86" fmla="*/ 285861763 w 3384"/>
                  <a:gd name="T87" fmla="*/ 47750206 h 531"/>
                  <a:gd name="T88" fmla="*/ 312143688 w 3384"/>
                  <a:gd name="T89" fmla="*/ 44274927 h 531"/>
                  <a:gd name="T90" fmla="*/ 337389347 w 3384"/>
                  <a:gd name="T91" fmla="*/ 39770373 h 531"/>
                  <a:gd name="T92" fmla="*/ 362505833 w 3384"/>
                  <a:gd name="T93" fmla="*/ 34107393 h 531"/>
                  <a:gd name="T94" fmla="*/ 387622319 w 3384"/>
                  <a:gd name="T95" fmla="*/ 27285627 h 531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0" t="0" r="r" b="b"/>
                <a:pathLst>
                  <a:path w="3384" h="531">
                    <a:moveTo>
                      <a:pt x="2994" y="212"/>
                    </a:moveTo>
                    <a:lnTo>
                      <a:pt x="2994" y="212"/>
                    </a:lnTo>
                    <a:lnTo>
                      <a:pt x="3101" y="176"/>
                    </a:lnTo>
                    <a:lnTo>
                      <a:pt x="3207" y="132"/>
                    </a:lnTo>
                    <a:lnTo>
                      <a:pt x="3295" y="79"/>
                    </a:lnTo>
                    <a:lnTo>
                      <a:pt x="3339" y="44"/>
                    </a:lnTo>
                    <a:lnTo>
                      <a:pt x="3383" y="0"/>
                    </a:lnTo>
                    <a:lnTo>
                      <a:pt x="3374" y="44"/>
                    </a:lnTo>
                    <a:lnTo>
                      <a:pt x="3357" y="88"/>
                    </a:lnTo>
                    <a:lnTo>
                      <a:pt x="3330" y="123"/>
                    </a:lnTo>
                    <a:lnTo>
                      <a:pt x="3304" y="159"/>
                    </a:lnTo>
                    <a:lnTo>
                      <a:pt x="3233" y="212"/>
                    </a:lnTo>
                    <a:lnTo>
                      <a:pt x="3162" y="256"/>
                    </a:lnTo>
                    <a:lnTo>
                      <a:pt x="3012" y="327"/>
                    </a:lnTo>
                    <a:lnTo>
                      <a:pt x="2862" y="371"/>
                    </a:lnTo>
                    <a:lnTo>
                      <a:pt x="2694" y="415"/>
                    </a:lnTo>
                    <a:lnTo>
                      <a:pt x="2535" y="441"/>
                    </a:lnTo>
                    <a:lnTo>
                      <a:pt x="2190" y="485"/>
                    </a:lnTo>
                    <a:lnTo>
                      <a:pt x="1846" y="512"/>
                    </a:lnTo>
                    <a:lnTo>
                      <a:pt x="1501" y="530"/>
                    </a:lnTo>
                    <a:lnTo>
                      <a:pt x="1157" y="521"/>
                    </a:lnTo>
                    <a:lnTo>
                      <a:pt x="919" y="512"/>
                    </a:lnTo>
                    <a:lnTo>
                      <a:pt x="680" y="503"/>
                    </a:lnTo>
                    <a:lnTo>
                      <a:pt x="451" y="477"/>
                    </a:lnTo>
                    <a:lnTo>
                      <a:pt x="212" y="441"/>
                    </a:lnTo>
                    <a:lnTo>
                      <a:pt x="106" y="406"/>
                    </a:lnTo>
                    <a:lnTo>
                      <a:pt x="44" y="388"/>
                    </a:lnTo>
                    <a:lnTo>
                      <a:pt x="0" y="362"/>
                    </a:lnTo>
                    <a:lnTo>
                      <a:pt x="203" y="388"/>
                    </a:lnTo>
                    <a:lnTo>
                      <a:pt x="415" y="415"/>
                    </a:lnTo>
                    <a:lnTo>
                      <a:pt x="627" y="424"/>
                    </a:lnTo>
                    <a:lnTo>
                      <a:pt x="830" y="432"/>
                    </a:lnTo>
                    <a:lnTo>
                      <a:pt x="1175" y="441"/>
                    </a:lnTo>
                    <a:lnTo>
                      <a:pt x="1519" y="432"/>
                    </a:lnTo>
                    <a:lnTo>
                      <a:pt x="1863" y="406"/>
                    </a:lnTo>
                    <a:lnTo>
                      <a:pt x="2208" y="371"/>
                    </a:lnTo>
                    <a:lnTo>
                      <a:pt x="2411" y="344"/>
                    </a:lnTo>
                    <a:lnTo>
                      <a:pt x="2606" y="309"/>
                    </a:lnTo>
                    <a:lnTo>
                      <a:pt x="2800" y="265"/>
                    </a:lnTo>
                    <a:lnTo>
                      <a:pt x="2994" y="212"/>
                    </a:lnTo>
                  </a:path>
                </a:pathLst>
              </a:custGeom>
              <a:solidFill>
                <a:srgbClr val="0B6F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4" name="Freeform 9"/>
              <p:cNvSpPr>
                <a:spLocks noChangeArrowheads="1"/>
              </p:cNvSpPr>
              <p:nvPr/>
            </p:nvSpPr>
            <p:spPr bwMode="gray">
              <a:xfrm>
                <a:off x="4686300" y="3584575"/>
                <a:ext cx="201613" cy="792163"/>
              </a:xfrm>
              <a:custGeom>
                <a:avLst/>
                <a:gdLst>
                  <a:gd name="T0" fmla="*/ 35770048 w 558"/>
                  <a:gd name="T1" fmla="*/ 174153019 h 2199"/>
                  <a:gd name="T2" fmla="*/ 35770048 w 558"/>
                  <a:gd name="T3" fmla="*/ 174153019 h 2199"/>
                  <a:gd name="T4" fmla="*/ 36945040 w 558"/>
                  <a:gd name="T5" fmla="*/ 0 h 2199"/>
                  <a:gd name="T6" fmla="*/ 36945040 w 558"/>
                  <a:gd name="T7" fmla="*/ 0 h 2199"/>
                  <a:gd name="T8" fmla="*/ 72715089 w 558"/>
                  <a:gd name="T9" fmla="*/ 0 h 2199"/>
                  <a:gd name="T10" fmla="*/ 72715089 w 558"/>
                  <a:gd name="T11" fmla="*/ 0 h 2199"/>
                  <a:gd name="T12" fmla="*/ 72715089 w 558"/>
                  <a:gd name="T13" fmla="*/ 194786722 h 2199"/>
                  <a:gd name="T14" fmla="*/ 72715089 w 558"/>
                  <a:gd name="T15" fmla="*/ 194786722 h 2199"/>
                  <a:gd name="T16" fmla="*/ 72715089 w 558"/>
                  <a:gd name="T17" fmla="*/ 208412718 h 2199"/>
                  <a:gd name="T18" fmla="*/ 71540097 w 558"/>
                  <a:gd name="T19" fmla="*/ 222168400 h 2199"/>
                  <a:gd name="T20" fmla="*/ 68015121 w 558"/>
                  <a:gd name="T21" fmla="*/ 235924081 h 2199"/>
                  <a:gd name="T22" fmla="*/ 65795933 w 558"/>
                  <a:gd name="T23" fmla="*/ 242802102 h 2199"/>
                  <a:gd name="T24" fmla="*/ 63445949 w 558"/>
                  <a:gd name="T25" fmla="*/ 248511872 h 2199"/>
                  <a:gd name="T26" fmla="*/ 63445949 w 558"/>
                  <a:gd name="T27" fmla="*/ 248511872 h 2199"/>
                  <a:gd name="T28" fmla="*/ 58876777 w 558"/>
                  <a:gd name="T29" fmla="*/ 255389893 h 2199"/>
                  <a:gd name="T30" fmla="*/ 54177171 w 558"/>
                  <a:gd name="T31" fmla="*/ 261229708 h 2199"/>
                  <a:gd name="T32" fmla="*/ 49607999 w 558"/>
                  <a:gd name="T33" fmla="*/ 265771587 h 2199"/>
                  <a:gd name="T34" fmla="*/ 43863835 w 558"/>
                  <a:gd name="T35" fmla="*/ 270313466 h 2199"/>
                  <a:gd name="T36" fmla="*/ 31200876 w 558"/>
                  <a:gd name="T37" fmla="*/ 279527269 h 2199"/>
                  <a:gd name="T38" fmla="*/ 17362926 w 558"/>
                  <a:gd name="T39" fmla="*/ 285237399 h 2199"/>
                  <a:gd name="T40" fmla="*/ 17362926 w 558"/>
                  <a:gd name="T41" fmla="*/ 285237399 h 2199"/>
                  <a:gd name="T42" fmla="*/ 0 w 558"/>
                  <a:gd name="T43" fmla="*/ 265771587 h 2199"/>
                  <a:gd name="T44" fmla="*/ 0 w 558"/>
                  <a:gd name="T45" fmla="*/ 265771587 h 2199"/>
                  <a:gd name="T46" fmla="*/ 0 w 558"/>
                  <a:gd name="T47" fmla="*/ 265771587 h 2199"/>
                  <a:gd name="T48" fmla="*/ 11488328 w 558"/>
                  <a:gd name="T49" fmla="*/ 258893566 h 2199"/>
                  <a:gd name="T50" fmla="*/ 20757106 w 558"/>
                  <a:gd name="T51" fmla="*/ 249680123 h 2199"/>
                  <a:gd name="T52" fmla="*/ 25326278 w 558"/>
                  <a:gd name="T53" fmla="*/ 245137884 h 2199"/>
                  <a:gd name="T54" fmla="*/ 28850893 w 558"/>
                  <a:gd name="T55" fmla="*/ 239428115 h 2199"/>
                  <a:gd name="T56" fmla="*/ 32245073 w 558"/>
                  <a:gd name="T57" fmla="*/ 233717985 h 2199"/>
                  <a:gd name="T58" fmla="*/ 33420065 w 558"/>
                  <a:gd name="T59" fmla="*/ 226840324 h 2199"/>
                  <a:gd name="T60" fmla="*/ 33420065 w 558"/>
                  <a:gd name="T61" fmla="*/ 226840324 h 2199"/>
                  <a:gd name="T62" fmla="*/ 35770048 w 558"/>
                  <a:gd name="T63" fmla="*/ 214252533 h 2199"/>
                  <a:gd name="T64" fmla="*/ 35770048 w 558"/>
                  <a:gd name="T65" fmla="*/ 200496491 h 2199"/>
                  <a:gd name="T66" fmla="*/ 35770048 w 558"/>
                  <a:gd name="T67" fmla="*/ 174153019 h 2199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</a:gdLst>
                <a:ahLst/>
                <a:cxnLst>
                  <a:cxn ang="T68">
                    <a:pos x="T0" y="T1"/>
                  </a:cxn>
                  <a:cxn ang="T69">
                    <a:pos x="T2" y="T3"/>
                  </a:cxn>
                  <a:cxn ang="T70">
                    <a:pos x="T4" y="T5"/>
                  </a:cxn>
                  <a:cxn ang="T71">
                    <a:pos x="T6" y="T7"/>
                  </a:cxn>
                  <a:cxn ang="T72">
                    <a:pos x="T8" y="T9"/>
                  </a:cxn>
                  <a:cxn ang="T73">
                    <a:pos x="T10" y="T11"/>
                  </a:cxn>
                  <a:cxn ang="T74">
                    <a:pos x="T12" y="T13"/>
                  </a:cxn>
                  <a:cxn ang="T75">
                    <a:pos x="T14" y="T15"/>
                  </a:cxn>
                  <a:cxn ang="T76">
                    <a:pos x="T16" y="T17"/>
                  </a:cxn>
                  <a:cxn ang="T77">
                    <a:pos x="T18" y="T19"/>
                  </a:cxn>
                  <a:cxn ang="T78">
                    <a:pos x="T20" y="T21"/>
                  </a:cxn>
                  <a:cxn ang="T79">
                    <a:pos x="T22" y="T23"/>
                  </a:cxn>
                  <a:cxn ang="T80">
                    <a:pos x="T24" y="T25"/>
                  </a:cxn>
                  <a:cxn ang="T81">
                    <a:pos x="T26" y="T27"/>
                  </a:cxn>
                  <a:cxn ang="T82">
                    <a:pos x="T28" y="T29"/>
                  </a:cxn>
                  <a:cxn ang="T83">
                    <a:pos x="T30" y="T31"/>
                  </a:cxn>
                  <a:cxn ang="T84">
                    <a:pos x="T32" y="T33"/>
                  </a:cxn>
                  <a:cxn ang="T85">
                    <a:pos x="T34" y="T35"/>
                  </a:cxn>
                  <a:cxn ang="T86">
                    <a:pos x="T36" y="T37"/>
                  </a:cxn>
                  <a:cxn ang="T87">
                    <a:pos x="T38" y="T39"/>
                  </a:cxn>
                  <a:cxn ang="T88">
                    <a:pos x="T40" y="T41"/>
                  </a:cxn>
                  <a:cxn ang="T89">
                    <a:pos x="T42" y="T43"/>
                  </a:cxn>
                  <a:cxn ang="T90">
                    <a:pos x="T44" y="T45"/>
                  </a:cxn>
                  <a:cxn ang="T91">
                    <a:pos x="T46" y="T47"/>
                  </a:cxn>
                  <a:cxn ang="T92">
                    <a:pos x="T48" y="T49"/>
                  </a:cxn>
                  <a:cxn ang="T93">
                    <a:pos x="T50" y="T51"/>
                  </a:cxn>
                  <a:cxn ang="T94">
                    <a:pos x="T52" y="T53"/>
                  </a:cxn>
                  <a:cxn ang="T95">
                    <a:pos x="T54" y="T55"/>
                  </a:cxn>
                  <a:cxn ang="T96">
                    <a:pos x="T56" y="T57"/>
                  </a:cxn>
                  <a:cxn ang="T97">
                    <a:pos x="T58" y="T59"/>
                  </a:cxn>
                  <a:cxn ang="T98">
                    <a:pos x="T60" y="T61"/>
                  </a:cxn>
                  <a:cxn ang="T99">
                    <a:pos x="T62" y="T63"/>
                  </a:cxn>
                  <a:cxn ang="T100">
                    <a:pos x="T64" y="T65"/>
                  </a:cxn>
                  <a:cxn ang="T101">
                    <a:pos x="T66" y="T67"/>
                  </a:cxn>
                </a:cxnLst>
                <a:rect l="0" t="0" r="r" b="b"/>
                <a:pathLst>
                  <a:path w="558" h="2199">
                    <a:moveTo>
                      <a:pt x="274" y="1342"/>
                    </a:moveTo>
                    <a:lnTo>
                      <a:pt x="274" y="1342"/>
                    </a:lnTo>
                    <a:lnTo>
                      <a:pt x="283" y="0"/>
                    </a:lnTo>
                    <a:lnTo>
                      <a:pt x="557" y="0"/>
                    </a:lnTo>
                    <a:lnTo>
                      <a:pt x="557" y="1501"/>
                    </a:lnTo>
                    <a:lnTo>
                      <a:pt x="557" y="1606"/>
                    </a:lnTo>
                    <a:lnTo>
                      <a:pt x="548" y="1712"/>
                    </a:lnTo>
                    <a:lnTo>
                      <a:pt x="521" y="1818"/>
                    </a:lnTo>
                    <a:lnTo>
                      <a:pt x="504" y="1871"/>
                    </a:lnTo>
                    <a:lnTo>
                      <a:pt x="486" y="1915"/>
                    </a:lnTo>
                    <a:lnTo>
                      <a:pt x="451" y="1968"/>
                    </a:lnTo>
                    <a:lnTo>
                      <a:pt x="415" y="2013"/>
                    </a:lnTo>
                    <a:lnTo>
                      <a:pt x="380" y="2048"/>
                    </a:lnTo>
                    <a:lnTo>
                      <a:pt x="336" y="2083"/>
                    </a:lnTo>
                    <a:lnTo>
                      <a:pt x="239" y="2154"/>
                    </a:lnTo>
                    <a:lnTo>
                      <a:pt x="133" y="2198"/>
                    </a:lnTo>
                    <a:lnTo>
                      <a:pt x="0" y="2048"/>
                    </a:lnTo>
                    <a:lnTo>
                      <a:pt x="88" y="1995"/>
                    </a:lnTo>
                    <a:lnTo>
                      <a:pt x="159" y="1924"/>
                    </a:lnTo>
                    <a:lnTo>
                      <a:pt x="194" y="1889"/>
                    </a:lnTo>
                    <a:lnTo>
                      <a:pt x="221" y="1845"/>
                    </a:lnTo>
                    <a:lnTo>
                      <a:pt x="247" y="1801"/>
                    </a:lnTo>
                    <a:lnTo>
                      <a:pt x="256" y="1748"/>
                    </a:lnTo>
                    <a:lnTo>
                      <a:pt x="274" y="1651"/>
                    </a:lnTo>
                    <a:lnTo>
                      <a:pt x="274" y="1545"/>
                    </a:lnTo>
                    <a:lnTo>
                      <a:pt x="274" y="1342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5" name="Freeform 10"/>
              <p:cNvSpPr>
                <a:spLocks noChangeArrowheads="1"/>
              </p:cNvSpPr>
              <p:nvPr/>
            </p:nvSpPr>
            <p:spPr bwMode="gray">
              <a:xfrm>
                <a:off x="4956175" y="3740150"/>
                <a:ext cx="363538" cy="481013"/>
              </a:xfrm>
              <a:custGeom>
                <a:avLst/>
                <a:gdLst>
                  <a:gd name="T0" fmla="*/ 8048277 w 1009"/>
                  <a:gd name="T1" fmla="*/ 13781708 h 1334"/>
                  <a:gd name="T2" fmla="*/ 45953869 w 1009"/>
                  <a:gd name="T3" fmla="*/ 2340161 h 1334"/>
                  <a:gd name="T4" fmla="*/ 74642386 w 1009"/>
                  <a:gd name="T5" fmla="*/ 0 h 1334"/>
                  <a:gd name="T6" fmla="*/ 84897472 w 1009"/>
                  <a:gd name="T7" fmla="*/ 1170080 h 1334"/>
                  <a:gd name="T8" fmla="*/ 104369274 w 1009"/>
                  <a:gd name="T9" fmla="*/ 5720593 h 1334"/>
                  <a:gd name="T10" fmla="*/ 116961236 w 1009"/>
                  <a:gd name="T11" fmla="*/ 13781708 h 1334"/>
                  <a:gd name="T12" fmla="*/ 120466189 w 1009"/>
                  <a:gd name="T13" fmla="*/ 18332581 h 1334"/>
                  <a:gd name="T14" fmla="*/ 128514466 w 1009"/>
                  <a:gd name="T15" fmla="*/ 33284369 h 1334"/>
                  <a:gd name="T16" fmla="*/ 130851342 w 1009"/>
                  <a:gd name="T17" fmla="*/ 50576678 h 1334"/>
                  <a:gd name="T18" fmla="*/ 130851342 w 1009"/>
                  <a:gd name="T19" fmla="*/ 169932806 h 1334"/>
                  <a:gd name="T20" fmla="*/ 104369274 w 1009"/>
                  <a:gd name="T21" fmla="*/ 169932806 h 1334"/>
                  <a:gd name="T22" fmla="*/ 100994387 w 1009"/>
                  <a:gd name="T23" fmla="*/ 151600586 h 1334"/>
                  <a:gd name="T24" fmla="*/ 94114187 w 1009"/>
                  <a:gd name="T25" fmla="*/ 157321179 h 1334"/>
                  <a:gd name="T26" fmla="*/ 76849195 w 1009"/>
                  <a:gd name="T27" fmla="*/ 167592646 h 1334"/>
                  <a:gd name="T28" fmla="*/ 67632480 w 1009"/>
                  <a:gd name="T29" fmla="*/ 171103247 h 1334"/>
                  <a:gd name="T30" fmla="*/ 45953869 w 1009"/>
                  <a:gd name="T31" fmla="*/ 173313239 h 1334"/>
                  <a:gd name="T32" fmla="*/ 24145192 w 1009"/>
                  <a:gd name="T33" fmla="*/ 168762726 h 1334"/>
                  <a:gd name="T34" fmla="*/ 16096915 w 1009"/>
                  <a:gd name="T35" fmla="*/ 164212213 h 1334"/>
                  <a:gd name="T36" fmla="*/ 4543324 w 1009"/>
                  <a:gd name="T37" fmla="*/ 151600586 h 1334"/>
                  <a:gd name="T38" fmla="*/ 1168438 w 1009"/>
                  <a:gd name="T39" fmla="*/ 142369391 h 1334"/>
                  <a:gd name="T40" fmla="*/ 0 w 1009"/>
                  <a:gd name="T41" fmla="*/ 124036810 h 1334"/>
                  <a:gd name="T42" fmla="*/ 2336515 w 1009"/>
                  <a:gd name="T43" fmla="*/ 111425183 h 1334"/>
                  <a:gd name="T44" fmla="*/ 6880200 w 1009"/>
                  <a:gd name="T45" fmla="*/ 98683387 h 1334"/>
                  <a:gd name="T46" fmla="*/ 11423524 w 1009"/>
                  <a:gd name="T47" fmla="*/ 94132874 h 1334"/>
                  <a:gd name="T48" fmla="*/ 19471801 w 1009"/>
                  <a:gd name="T49" fmla="*/ 86071759 h 1334"/>
                  <a:gd name="T50" fmla="*/ 41280479 w 1009"/>
                  <a:gd name="T51" fmla="*/ 75800293 h 1334"/>
                  <a:gd name="T52" fmla="*/ 52833709 w 1009"/>
                  <a:gd name="T53" fmla="*/ 72289691 h 1334"/>
                  <a:gd name="T54" fmla="*/ 74642386 w 1009"/>
                  <a:gd name="T55" fmla="*/ 70079339 h 1334"/>
                  <a:gd name="T56" fmla="*/ 96320996 w 1009"/>
                  <a:gd name="T57" fmla="*/ 70079339 h 1334"/>
                  <a:gd name="T58" fmla="*/ 95282625 w 1009"/>
                  <a:gd name="T59" fmla="*/ 44856085 h 1334"/>
                  <a:gd name="T60" fmla="*/ 91777672 w 1009"/>
                  <a:gd name="T61" fmla="*/ 36794970 h 1334"/>
                  <a:gd name="T62" fmla="*/ 87233988 w 1009"/>
                  <a:gd name="T63" fmla="*/ 32114288 h 1334"/>
                  <a:gd name="T64" fmla="*/ 75680757 w 1009"/>
                  <a:gd name="T65" fmla="*/ 26393695 h 1334"/>
                  <a:gd name="T66" fmla="*/ 68800918 w 1009"/>
                  <a:gd name="T67" fmla="*/ 25223254 h 1334"/>
                  <a:gd name="T68" fmla="*/ 40112041 w 1009"/>
                  <a:gd name="T69" fmla="*/ 27563776 h 1334"/>
                  <a:gd name="T70" fmla="*/ 13760039 w 1009"/>
                  <a:gd name="T71" fmla="*/ 34454810 h 1334"/>
                  <a:gd name="T72" fmla="*/ 8048277 w 1009"/>
                  <a:gd name="T73" fmla="*/ 13781708 h 1334"/>
                  <a:gd name="T74" fmla="*/ 52833709 w 1009"/>
                  <a:gd name="T75" fmla="*/ 95302954 h 1334"/>
                  <a:gd name="T76" fmla="*/ 41280479 w 1009"/>
                  <a:gd name="T77" fmla="*/ 102193628 h 1334"/>
                  <a:gd name="T78" fmla="*/ 35568716 w 1009"/>
                  <a:gd name="T79" fmla="*/ 112465094 h 1334"/>
                  <a:gd name="T80" fmla="*/ 34400279 w 1009"/>
                  <a:gd name="T81" fmla="*/ 119356128 h 1334"/>
                  <a:gd name="T82" fmla="*/ 35568716 w 1009"/>
                  <a:gd name="T83" fmla="*/ 133137836 h 1334"/>
                  <a:gd name="T84" fmla="*/ 39073670 w 1009"/>
                  <a:gd name="T85" fmla="*/ 138988598 h 1334"/>
                  <a:gd name="T86" fmla="*/ 50497194 w 1009"/>
                  <a:gd name="T87" fmla="*/ 146919904 h 1334"/>
                  <a:gd name="T88" fmla="*/ 64257233 w 1009"/>
                  <a:gd name="T89" fmla="*/ 146919904 h 1334"/>
                  <a:gd name="T90" fmla="*/ 73473948 w 1009"/>
                  <a:gd name="T91" fmla="*/ 145749824 h 1334"/>
                  <a:gd name="T92" fmla="*/ 89440797 w 1009"/>
                  <a:gd name="T93" fmla="*/ 136648437 h 1334"/>
                  <a:gd name="T94" fmla="*/ 96320996 w 1009"/>
                  <a:gd name="T95" fmla="*/ 130927844 h 1334"/>
                  <a:gd name="T96" fmla="*/ 96320996 w 1009"/>
                  <a:gd name="T97" fmla="*/ 91922522 h 1334"/>
                  <a:gd name="T98" fmla="*/ 63089156 w 1009"/>
                  <a:gd name="T99" fmla="*/ 92962433 h 1334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</a:gdLst>
                <a:ahLst/>
                <a:cxnLst>
                  <a:cxn ang="T100">
                    <a:pos x="T0" y="T1"/>
                  </a:cxn>
                  <a:cxn ang="T101">
                    <a:pos x="T2" y="T3"/>
                  </a:cxn>
                  <a:cxn ang="T102">
                    <a:pos x="T4" y="T5"/>
                  </a:cxn>
                  <a:cxn ang="T103">
                    <a:pos x="T6" y="T7"/>
                  </a:cxn>
                  <a:cxn ang="T104">
                    <a:pos x="T8" y="T9"/>
                  </a:cxn>
                  <a:cxn ang="T105">
                    <a:pos x="T10" y="T11"/>
                  </a:cxn>
                  <a:cxn ang="T106">
                    <a:pos x="T12" y="T13"/>
                  </a:cxn>
                  <a:cxn ang="T107">
                    <a:pos x="T14" y="T15"/>
                  </a:cxn>
                  <a:cxn ang="T108">
                    <a:pos x="T16" y="T17"/>
                  </a:cxn>
                  <a:cxn ang="T109">
                    <a:pos x="T18" y="T19"/>
                  </a:cxn>
                  <a:cxn ang="T110">
                    <a:pos x="T20" y="T21"/>
                  </a:cxn>
                  <a:cxn ang="T111">
                    <a:pos x="T22" y="T23"/>
                  </a:cxn>
                  <a:cxn ang="T112">
                    <a:pos x="T24" y="T25"/>
                  </a:cxn>
                  <a:cxn ang="T113">
                    <a:pos x="T26" y="T27"/>
                  </a:cxn>
                  <a:cxn ang="T114">
                    <a:pos x="T28" y="T29"/>
                  </a:cxn>
                  <a:cxn ang="T115">
                    <a:pos x="T30" y="T31"/>
                  </a:cxn>
                  <a:cxn ang="T116">
                    <a:pos x="T32" y="T33"/>
                  </a:cxn>
                  <a:cxn ang="T117">
                    <a:pos x="T34" y="T35"/>
                  </a:cxn>
                  <a:cxn ang="T118">
                    <a:pos x="T36" y="T37"/>
                  </a:cxn>
                  <a:cxn ang="T119">
                    <a:pos x="T38" y="T39"/>
                  </a:cxn>
                  <a:cxn ang="T120">
                    <a:pos x="T40" y="T41"/>
                  </a:cxn>
                  <a:cxn ang="T121">
                    <a:pos x="T42" y="T43"/>
                  </a:cxn>
                  <a:cxn ang="T122">
                    <a:pos x="T44" y="T45"/>
                  </a:cxn>
                  <a:cxn ang="T123">
                    <a:pos x="T46" y="T47"/>
                  </a:cxn>
                  <a:cxn ang="T124">
                    <a:pos x="T48" y="T49"/>
                  </a:cxn>
                  <a:cxn ang="T125">
                    <a:pos x="T50" y="T51"/>
                  </a:cxn>
                  <a:cxn ang="T126">
                    <a:pos x="T52" y="T53"/>
                  </a:cxn>
                  <a:cxn ang="T127">
                    <a:pos x="T54" y="T55"/>
                  </a:cxn>
                  <a:cxn ang="T128">
                    <a:pos x="T56" y="T57"/>
                  </a:cxn>
                  <a:cxn ang="T129">
                    <a:pos x="T58" y="T59"/>
                  </a:cxn>
                  <a:cxn ang="T130">
                    <a:pos x="T60" y="T61"/>
                  </a:cxn>
                  <a:cxn ang="T131">
                    <a:pos x="T62" y="T63"/>
                  </a:cxn>
                  <a:cxn ang="T132">
                    <a:pos x="T64" y="T65"/>
                  </a:cxn>
                  <a:cxn ang="T133">
                    <a:pos x="T66" y="T67"/>
                  </a:cxn>
                  <a:cxn ang="T134">
                    <a:pos x="T68" y="T69"/>
                  </a:cxn>
                  <a:cxn ang="T135">
                    <a:pos x="T70" y="T71"/>
                  </a:cxn>
                  <a:cxn ang="T136">
                    <a:pos x="T72" y="T73"/>
                  </a:cxn>
                  <a:cxn ang="T137">
                    <a:pos x="T74" y="T75"/>
                  </a:cxn>
                  <a:cxn ang="T138">
                    <a:pos x="T76" y="T77"/>
                  </a:cxn>
                  <a:cxn ang="T139">
                    <a:pos x="T78" y="T79"/>
                  </a:cxn>
                  <a:cxn ang="T140">
                    <a:pos x="T80" y="T81"/>
                  </a:cxn>
                  <a:cxn ang="T141">
                    <a:pos x="T82" y="T83"/>
                  </a:cxn>
                  <a:cxn ang="T142">
                    <a:pos x="T84" y="T85"/>
                  </a:cxn>
                  <a:cxn ang="T143">
                    <a:pos x="T86" y="T87"/>
                  </a:cxn>
                  <a:cxn ang="T144">
                    <a:pos x="T88" y="T89"/>
                  </a:cxn>
                  <a:cxn ang="T145">
                    <a:pos x="T90" y="T91"/>
                  </a:cxn>
                  <a:cxn ang="T146">
                    <a:pos x="T92" y="T93"/>
                  </a:cxn>
                  <a:cxn ang="T147">
                    <a:pos x="T94" y="T95"/>
                  </a:cxn>
                  <a:cxn ang="T148">
                    <a:pos x="T96" y="T97"/>
                  </a:cxn>
                  <a:cxn ang="T149">
                    <a:pos x="T98" y="T99"/>
                  </a:cxn>
                </a:cxnLst>
                <a:rect l="0" t="0" r="r" b="b"/>
                <a:pathLst>
                  <a:path w="1009" h="1334">
                    <a:moveTo>
                      <a:pt x="62" y="106"/>
                    </a:moveTo>
                    <a:lnTo>
                      <a:pt x="62" y="106"/>
                    </a:lnTo>
                    <a:lnTo>
                      <a:pt x="203" y="53"/>
                    </a:lnTo>
                    <a:lnTo>
                      <a:pt x="354" y="18"/>
                    </a:lnTo>
                    <a:lnTo>
                      <a:pt x="504" y="0"/>
                    </a:lnTo>
                    <a:lnTo>
                      <a:pt x="575" y="0"/>
                    </a:lnTo>
                    <a:lnTo>
                      <a:pt x="654" y="9"/>
                    </a:lnTo>
                    <a:lnTo>
                      <a:pt x="734" y="18"/>
                    </a:lnTo>
                    <a:lnTo>
                      <a:pt x="804" y="44"/>
                    </a:lnTo>
                    <a:lnTo>
                      <a:pt x="875" y="88"/>
                    </a:lnTo>
                    <a:lnTo>
                      <a:pt x="901" y="106"/>
                    </a:lnTo>
                    <a:lnTo>
                      <a:pt x="928" y="141"/>
                    </a:lnTo>
                    <a:lnTo>
                      <a:pt x="963" y="194"/>
                    </a:lnTo>
                    <a:lnTo>
                      <a:pt x="990" y="256"/>
                    </a:lnTo>
                    <a:lnTo>
                      <a:pt x="1008" y="327"/>
                    </a:lnTo>
                    <a:lnTo>
                      <a:pt x="1008" y="389"/>
                    </a:lnTo>
                    <a:lnTo>
                      <a:pt x="1008" y="1307"/>
                    </a:lnTo>
                    <a:lnTo>
                      <a:pt x="804" y="1307"/>
                    </a:lnTo>
                    <a:lnTo>
                      <a:pt x="778" y="1166"/>
                    </a:lnTo>
                    <a:lnTo>
                      <a:pt x="725" y="1210"/>
                    </a:lnTo>
                    <a:lnTo>
                      <a:pt x="663" y="1254"/>
                    </a:lnTo>
                    <a:lnTo>
                      <a:pt x="592" y="1289"/>
                    </a:lnTo>
                    <a:lnTo>
                      <a:pt x="521" y="1316"/>
                    </a:lnTo>
                    <a:lnTo>
                      <a:pt x="442" y="1325"/>
                    </a:lnTo>
                    <a:lnTo>
                      <a:pt x="354" y="1333"/>
                    </a:lnTo>
                    <a:lnTo>
                      <a:pt x="265" y="1316"/>
                    </a:lnTo>
                    <a:lnTo>
                      <a:pt x="186" y="1298"/>
                    </a:lnTo>
                    <a:lnTo>
                      <a:pt x="124" y="1263"/>
                    </a:lnTo>
                    <a:lnTo>
                      <a:pt x="80" y="1219"/>
                    </a:lnTo>
                    <a:lnTo>
                      <a:pt x="35" y="1166"/>
                    </a:lnTo>
                    <a:lnTo>
                      <a:pt x="9" y="1095"/>
                    </a:lnTo>
                    <a:lnTo>
                      <a:pt x="0" y="998"/>
                    </a:lnTo>
                    <a:lnTo>
                      <a:pt x="0" y="954"/>
                    </a:lnTo>
                    <a:lnTo>
                      <a:pt x="0" y="901"/>
                    </a:lnTo>
                    <a:lnTo>
                      <a:pt x="18" y="857"/>
                    </a:lnTo>
                    <a:lnTo>
                      <a:pt x="35" y="804"/>
                    </a:lnTo>
                    <a:lnTo>
                      <a:pt x="53" y="759"/>
                    </a:lnTo>
                    <a:lnTo>
                      <a:pt x="88" y="724"/>
                    </a:lnTo>
                    <a:lnTo>
                      <a:pt x="115" y="689"/>
                    </a:lnTo>
                    <a:lnTo>
                      <a:pt x="150" y="662"/>
                    </a:lnTo>
                    <a:lnTo>
                      <a:pt x="230" y="609"/>
                    </a:lnTo>
                    <a:lnTo>
                      <a:pt x="318" y="583"/>
                    </a:lnTo>
                    <a:lnTo>
                      <a:pt x="407" y="556"/>
                    </a:lnTo>
                    <a:lnTo>
                      <a:pt x="495" y="548"/>
                    </a:lnTo>
                    <a:lnTo>
                      <a:pt x="575" y="539"/>
                    </a:lnTo>
                    <a:lnTo>
                      <a:pt x="742" y="539"/>
                    </a:lnTo>
                    <a:lnTo>
                      <a:pt x="742" y="406"/>
                    </a:lnTo>
                    <a:lnTo>
                      <a:pt x="734" y="345"/>
                    </a:lnTo>
                    <a:lnTo>
                      <a:pt x="725" y="309"/>
                    </a:lnTo>
                    <a:lnTo>
                      <a:pt x="707" y="283"/>
                    </a:lnTo>
                    <a:lnTo>
                      <a:pt x="672" y="247"/>
                    </a:lnTo>
                    <a:lnTo>
                      <a:pt x="628" y="221"/>
                    </a:lnTo>
                    <a:lnTo>
                      <a:pt x="583" y="203"/>
                    </a:lnTo>
                    <a:lnTo>
                      <a:pt x="530" y="194"/>
                    </a:lnTo>
                    <a:lnTo>
                      <a:pt x="424" y="194"/>
                    </a:lnTo>
                    <a:lnTo>
                      <a:pt x="309" y="212"/>
                    </a:lnTo>
                    <a:lnTo>
                      <a:pt x="203" y="239"/>
                    </a:lnTo>
                    <a:lnTo>
                      <a:pt x="106" y="265"/>
                    </a:lnTo>
                    <a:lnTo>
                      <a:pt x="62" y="106"/>
                    </a:lnTo>
                    <a:close/>
                    <a:moveTo>
                      <a:pt x="407" y="733"/>
                    </a:moveTo>
                    <a:lnTo>
                      <a:pt x="407" y="733"/>
                    </a:lnTo>
                    <a:lnTo>
                      <a:pt x="362" y="759"/>
                    </a:lnTo>
                    <a:lnTo>
                      <a:pt x="318" y="786"/>
                    </a:lnTo>
                    <a:lnTo>
                      <a:pt x="292" y="821"/>
                    </a:lnTo>
                    <a:lnTo>
                      <a:pt x="274" y="865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1" y="1069"/>
                    </a:lnTo>
                    <a:lnTo>
                      <a:pt x="345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6" y="1121"/>
                    </a:lnTo>
                    <a:lnTo>
                      <a:pt x="628" y="1086"/>
                    </a:lnTo>
                    <a:lnTo>
                      <a:pt x="689" y="1051"/>
                    </a:lnTo>
                    <a:lnTo>
                      <a:pt x="742" y="1007"/>
                    </a:lnTo>
                    <a:lnTo>
                      <a:pt x="742" y="707"/>
                    </a:lnTo>
                    <a:lnTo>
                      <a:pt x="575" y="707"/>
                    </a:lnTo>
                    <a:lnTo>
                      <a:pt x="486" y="715"/>
                    </a:lnTo>
                    <a:lnTo>
                      <a:pt x="407" y="733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6" name="Freeform 11"/>
              <p:cNvSpPr>
                <a:spLocks noChangeArrowheads="1"/>
              </p:cNvSpPr>
              <p:nvPr/>
            </p:nvSpPr>
            <p:spPr bwMode="gray">
              <a:xfrm>
                <a:off x="5818188" y="3740150"/>
                <a:ext cx="363537" cy="481013"/>
              </a:xfrm>
              <a:custGeom>
                <a:avLst/>
                <a:gdLst>
                  <a:gd name="T0" fmla="*/ 9234850 w 1008"/>
                  <a:gd name="T1" fmla="*/ 13781708 h 1334"/>
                  <a:gd name="T2" fmla="*/ 45914579 w 1008"/>
                  <a:gd name="T3" fmla="*/ 2340161 h 1334"/>
                  <a:gd name="T4" fmla="*/ 75830644 w 1008"/>
                  <a:gd name="T5" fmla="*/ 0 h 1334"/>
                  <a:gd name="T6" fmla="*/ 86236170 w 1008"/>
                  <a:gd name="T7" fmla="*/ 1170080 h 1334"/>
                  <a:gd name="T8" fmla="*/ 104576034 w 1008"/>
                  <a:gd name="T9" fmla="*/ 5720593 h 1334"/>
                  <a:gd name="T10" fmla="*/ 120704743 w 1008"/>
                  <a:gd name="T11" fmla="*/ 17292309 h 1334"/>
                  <a:gd name="T12" fmla="*/ 126427926 w 1008"/>
                  <a:gd name="T13" fmla="*/ 25223254 h 1334"/>
                  <a:gd name="T14" fmla="*/ 130980073 w 1008"/>
                  <a:gd name="T15" fmla="*/ 43686005 h 1334"/>
                  <a:gd name="T16" fmla="*/ 130980073 w 1008"/>
                  <a:gd name="T17" fmla="*/ 52787030 h 1334"/>
                  <a:gd name="T18" fmla="*/ 130980073 w 1008"/>
                  <a:gd name="T19" fmla="*/ 169932806 h 1334"/>
                  <a:gd name="T20" fmla="*/ 104576034 w 1008"/>
                  <a:gd name="T21" fmla="*/ 169932806 h 1334"/>
                  <a:gd name="T22" fmla="*/ 102234683 w 1008"/>
                  <a:gd name="T23" fmla="*/ 151600586 h 1334"/>
                  <a:gd name="T24" fmla="*/ 81553828 w 1008"/>
                  <a:gd name="T25" fmla="*/ 165382294 h 1334"/>
                  <a:gd name="T26" fmla="*/ 57490780 w 1008"/>
                  <a:gd name="T27" fmla="*/ 172273328 h 1334"/>
                  <a:gd name="T28" fmla="*/ 45914579 w 1008"/>
                  <a:gd name="T29" fmla="*/ 173313239 h 1334"/>
                  <a:gd name="T30" fmla="*/ 28745390 w 1008"/>
                  <a:gd name="T31" fmla="*/ 169932806 h 1334"/>
                  <a:gd name="T32" fmla="*/ 17169189 w 1008"/>
                  <a:gd name="T33" fmla="*/ 164212213 h 1334"/>
                  <a:gd name="T34" fmla="*/ 12616681 w 1008"/>
                  <a:gd name="T35" fmla="*/ 160701612 h 1334"/>
                  <a:gd name="T36" fmla="*/ 5723183 w 1008"/>
                  <a:gd name="T37" fmla="*/ 150430145 h 1334"/>
                  <a:gd name="T38" fmla="*/ 1170676 w 1008"/>
                  <a:gd name="T39" fmla="*/ 138988598 h 1334"/>
                  <a:gd name="T40" fmla="*/ 0 w 1008"/>
                  <a:gd name="T41" fmla="*/ 126247162 h 1334"/>
                  <a:gd name="T42" fmla="*/ 1170676 w 1008"/>
                  <a:gd name="T43" fmla="*/ 113635175 h 1334"/>
                  <a:gd name="T44" fmla="*/ 4552507 w 1008"/>
                  <a:gd name="T45" fmla="*/ 103364069 h 1334"/>
                  <a:gd name="T46" fmla="*/ 19510540 w 1008"/>
                  <a:gd name="T47" fmla="*/ 86071759 h 1334"/>
                  <a:gd name="T48" fmla="*/ 28745390 w 1008"/>
                  <a:gd name="T49" fmla="*/ 80350806 h 1334"/>
                  <a:gd name="T50" fmla="*/ 44743903 w 1008"/>
                  <a:gd name="T51" fmla="*/ 74630213 h 1334"/>
                  <a:gd name="T52" fmla="*/ 80383152 w 1008"/>
                  <a:gd name="T53" fmla="*/ 70079339 h 1334"/>
                  <a:gd name="T54" fmla="*/ 97682176 w 1008"/>
                  <a:gd name="T55" fmla="*/ 70079339 h 1334"/>
                  <a:gd name="T56" fmla="*/ 96511860 w 1008"/>
                  <a:gd name="T57" fmla="*/ 45896357 h 1334"/>
                  <a:gd name="T58" fmla="*/ 93130029 w 1008"/>
                  <a:gd name="T59" fmla="*/ 37965051 h 1334"/>
                  <a:gd name="T60" fmla="*/ 83894818 w 1008"/>
                  <a:gd name="T61" fmla="*/ 28733856 h 1334"/>
                  <a:gd name="T62" fmla="*/ 71278137 w 1008"/>
                  <a:gd name="T63" fmla="*/ 25223254 h 1334"/>
                  <a:gd name="T64" fmla="*/ 56320104 w 1008"/>
                  <a:gd name="T65" fmla="*/ 25223254 h 1334"/>
                  <a:gd name="T66" fmla="*/ 27574714 w 1008"/>
                  <a:gd name="T67" fmla="*/ 29903936 h 1334"/>
                  <a:gd name="T68" fmla="*/ 13787357 w 1008"/>
                  <a:gd name="T69" fmla="*/ 34454810 h 1334"/>
                  <a:gd name="T70" fmla="*/ 51767597 w 1008"/>
                  <a:gd name="T71" fmla="*/ 96473035 h 1334"/>
                  <a:gd name="T72" fmla="*/ 47085255 w 1008"/>
                  <a:gd name="T73" fmla="*/ 98683387 h 1334"/>
                  <a:gd name="T74" fmla="*/ 37850405 w 1008"/>
                  <a:gd name="T75" fmla="*/ 106744501 h 1334"/>
                  <a:gd name="T76" fmla="*/ 35639249 w 1008"/>
                  <a:gd name="T77" fmla="*/ 111425183 h 1334"/>
                  <a:gd name="T78" fmla="*/ 34468573 w 1008"/>
                  <a:gd name="T79" fmla="*/ 126247162 h 1334"/>
                  <a:gd name="T80" fmla="*/ 39021081 w 1008"/>
                  <a:gd name="T81" fmla="*/ 138988598 h 1334"/>
                  <a:gd name="T82" fmla="*/ 44743903 w 1008"/>
                  <a:gd name="T83" fmla="*/ 143539472 h 1334"/>
                  <a:gd name="T84" fmla="*/ 57490780 w 1008"/>
                  <a:gd name="T85" fmla="*/ 148089984 h 1334"/>
                  <a:gd name="T86" fmla="*/ 64384639 w 1008"/>
                  <a:gd name="T87" fmla="*/ 146919904 h 1334"/>
                  <a:gd name="T88" fmla="*/ 82724503 w 1008"/>
                  <a:gd name="T89" fmla="*/ 141198950 h 1334"/>
                  <a:gd name="T90" fmla="*/ 97682176 w 1008"/>
                  <a:gd name="T91" fmla="*/ 130927844 h 1334"/>
                  <a:gd name="T92" fmla="*/ 97682176 w 1008"/>
                  <a:gd name="T93" fmla="*/ 91922522 h 1334"/>
                  <a:gd name="T94" fmla="*/ 74659969 w 1008"/>
                  <a:gd name="T95" fmla="*/ 91922522 h 1334"/>
                  <a:gd name="T96" fmla="*/ 51767597 w 1008"/>
                  <a:gd name="T97" fmla="*/ 96473035 h 1334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</a:gdLst>
                <a:ahLst/>
                <a:cxnLst>
                  <a:cxn ang="T98">
                    <a:pos x="T0" y="T1"/>
                  </a:cxn>
                  <a:cxn ang="T99">
                    <a:pos x="T2" y="T3"/>
                  </a:cxn>
                  <a:cxn ang="T100">
                    <a:pos x="T4" y="T5"/>
                  </a:cxn>
                  <a:cxn ang="T101">
                    <a:pos x="T6" y="T7"/>
                  </a:cxn>
                  <a:cxn ang="T102">
                    <a:pos x="T8" y="T9"/>
                  </a:cxn>
                  <a:cxn ang="T103">
                    <a:pos x="T10" y="T11"/>
                  </a:cxn>
                  <a:cxn ang="T104">
                    <a:pos x="T12" y="T13"/>
                  </a:cxn>
                  <a:cxn ang="T105">
                    <a:pos x="T14" y="T15"/>
                  </a:cxn>
                  <a:cxn ang="T106">
                    <a:pos x="T16" y="T17"/>
                  </a:cxn>
                  <a:cxn ang="T107">
                    <a:pos x="T18" y="T19"/>
                  </a:cxn>
                  <a:cxn ang="T108">
                    <a:pos x="T20" y="T21"/>
                  </a:cxn>
                  <a:cxn ang="T109">
                    <a:pos x="T22" y="T23"/>
                  </a:cxn>
                  <a:cxn ang="T110">
                    <a:pos x="T24" y="T25"/>
                  </a:cxn>
                  <a:cxn ang="T111">
                    <a:pos x="T26" y="T27"/>
                  </a:cxn>
                  <a:cxn ang="T112">
                    <a:pos x="T28" y="T29"/>
                  </a:cxn>
                  <a:cxn ang="T113">
                    <a:pos x="T30" y="T31"/>
                  </a:cxn>
                  <a:cxn ang="T114">
                    <a:pos x="T32" y="T33"/>
                  </a:cxn>
                  <a:cxn ang="T115">
                    <a:pos x="T34" y="T35"/>
                  </a:cxn>
                  <a:cxn ang="T116">
                    <a:pos x="T36" y="T37"/>
                  </a:cxn>
                  <a:cxn ang="T117">
                    <a:pos x="T38" y="T39"/>
                  </a:cxn>
                  <a:cxn ang="T118">
                    <a:pos x="T40" y="T41"/>
                  </a:cxn>
                  <a:cxn ang="T119">
                    <a:pos x="T42" y="T43"/>
                  </a:cxn>
                  <a:cxn ang="T120">
                    <a:pos x="T44" y="T45"/>
                  </a:cxn>
                  <a:cxn ang="T121">
                    <a:pos x="T46" y="T47"/>
                  </a:cxn>
                  <a:cxn ang="T122">
                    <a:pos x="T48" y="T49"/>
                  </a:cxn>
                  <a:cxn ang="T123">
                    <a:pos x="T50" y="T51"/>
                  </a:cxn>
                  <a:cxn ang="T124">
                    <a:pos x="T52" y="T53"/>
                  </a:cxn>
                  <a:cxn ang="T125">
                    <a:pos x="T54" y="T55"/>
                  </a:cxn>
                  <a:cxn ang="T126">
                    <a:pos x="T56" y="T57"/>
                  </a:cxn>
                  <a:cxn ang="T127">
                    <a:pos x="T58" y="T59"/>
                  </a:cxn>
                  <a:cxn ang="T128">
                    <a:pos x="T60" y="T61"/>
                  </a:cxn>
                  <a:cxn ang="T129">
                    <a:pos x="T62" y="T63"/>
                  </a:cxn>
                  <a:cxn ang="T130">
                    <a:pos x="T64" y="T65"/>
                  </a:cxn>
                  <a:cxn ang="T131">
                    <a:pos x="T66" y="T67"/>
                  </a:cxn>
                  <a:cxn ang="T132">
                    <a:pos x="T68" y="T69"/>
                  </a:cxn>
                  <a:cxn ang="T133">
                    <a:pos x="T70" y="T71"/>
                  </a:cxn>
                  <a:cxn ang="T134">
                    <a:pos x="T72" y="T73"/>
                  </a:cxn>
                  <a:cxn ang="T135">
                    <a:pos x="T74" y="T75"/>
                  </a:cxn>
                  <a:cxn ang="T136">
                    <a:pos x="T76" y="T77"/>
                  </a:cxn>
                  <a:cxn ang="T137">
                    <a:pos x="T78" y="T79"/>
                  </a:cxn>
                  <a:cxn ang="T138">
                    <a:pos x="T80" y="T81"/>
                  </a:cxn>
                  <a:cxn ang="T139">
                    <a:pos x="T82" y="T83"/>
                  </a:cxn>
                  <a:cxn ang="T140">
                    <a:pos x="T84" y="T85"/>
                  </a:cxn>
                  <a:cxn ang="T141">
                    <a:pos x="T86" y="T87"/>
                  </a:cxn>
                  <a:cxn ang="T142">
                    <a:pos x="T88" y="T89"/>
                  </a:cxn>
                  <a:cxn ang="T143">
                    <a:pos x="T90" y="T91"/>
                  </a:cxn>
                  <a:cxn ang="T144">
                    <a:pos x="T92" y="T93"/>
                  </a:cxn>
                  <a:cxn ang="T145">
                    <a:pos x="T94" y="T95"/>
                  </a:cxn>
                  <a:cxn ang="T146">
                    <a:pos x="T96" y="T97"/>
                  </a:cxn>
                </a:cxnLst>
                <a:rect l="0" t="0" r="r" b="b"/>
                <a:pathLst>
                  <a:path w="1008" h="1334">
                    <a:moveTo>
                      <a:pt x="71" y="106"/>
                    </a:moveTo>
                    <a:lnTo>
                      <a:pt x="71" y="106"/>
                    </a:lnTo>
                    <a:lnTo>
                      <a:pt x="212" y="53"/>
                    </a:lnTo>
                    <a:lnTo>
                      <a:pt x="353" y="18"/>
                    </a:lnTo>
                    <a:lnTo>
                      <a:pt x="504" y="0"/>
                    </a:lnTo>
                    <a:lnTo>
                      <a:pt x="583" y="0"/>
                    </a:lnTo>
                    <a:lnTo>
                      <a:pt x="663" y="9"/>
                    </a:lnTo>
                    <a:lnTo>
                      <a:pt x="733" y="18"/>
                    </a:lnTo>
                    <a:lnTo>
                      <a:pt x="804" y="44"/>
                    </a:lnTo>
                    <a:lnTo>
                      <a:pt x="875" y="80"/>
                    </a:lnTo>
                    <a:lnTo>
                      <a:pt x="928" y="133"/>
                    </a:lnTo>
                    <a:lnTo>
                      <a:pt x="972" y="194"/>
                    </a:lnTo>
                    <a:lnTo>
                      <a:pt x="998" y="265"/>
                    </a:lnTo>
                    <a:lnTo>
                      <a:pt x="1007" y="336"/>
                    </a:lnTo>
                    <a:lnTo>
                      <a:pt x="1007" y="406"/>
                    </a:lnTo>
                    <a:lnTo>
                      <a:pt x="1007" y="1307"/>
                    </a:lnTo>
                    <a:lnTo>
                      <a:pt x="804" y="1307"/>
                    </a:lnTo>
                    <a:lnTo>
                      <a:pt x="786" y="1166"/>
                    </a:lnTo>
                    <a:lnTo>
                      <a:pt x="707" y="1227"/>
                    </a:lnTo>
                    <a:lnTo>
                      <a:pt x="627" y="1272"/>
                    </a:lnTo>
                    <a:lnTo>
                      <a:pt x="539" y="1307"/>
                    </a:lnTo>
                    <a:lnTo>
                      <a:pt x="442" y="1325"/>
                    </a:lnTo>
                    <a:lnTo>
                      <a:pt x="353" y="1333"/>
                    </a:lnTo>
                    <a:lnTo>
                      <a:pt x="265" y="1316"/>
                    </a:lnTo>
                    <a:lnTo>
                      <a:pt x="221" y="1307"/>
                    </a:lnTo>
                    <a:lnTo>
                      <a:pt x="177" y="1289"/>
                    </a:lnTo>
                    <a:lnTo>
                      <a:pt x="132" y="1263"/>
                    </a:lnTo>
                    <a:lnTo>
                      <a:pt x="97" y="1236"/>
                    </a:lnTo>
                    <a:lnTo>
                      <a:pt x="71" y="1201"/>
                    </a:lnTo>
                    <a:lnTo>
                      <a:pt x="44" y="1157"/>
                    </a:lnTo>
                    <a:lnTo>
                      <a:pt x="18" y="1121"/>
                    </a:lnTo>
                    <a:lnTo>
                      <a:pt x="9" y="1069"/>
                    </a:lnTo>
                    <a:lnTo>
                      <a:pt x="0" y="1024"/>
                    </a:lnTo>
                    <a:lnTo>
                      <a:pt x="0" y="971"/>
                    </a:lnTo>
                    <a:lnTo>
                      <a:pt x="9" y="874"/>
                    </a:lnTo>
                    <a:lnTo>
                      <a:pt x="18" y="839"/>
                    </a:lnTo>
                    <a:lnTo>
                      <a:pt x="35" y="795"/>
                    </a:lnTo>
                    <a:lnTo>
                      <a:pt x="88" y="724"/>
                    </a:lnTo>
                    <a:lnTo>
                      <a:pt x="150" y="662"/>
                    </a:lnTo>
                    <a:lnTo>
                      <a:pt x="221" y="618"/>
                    </a:lnTo>
                    <a:lnTo>
                      <a:pt x="283" y="592"/>
                    </a:lnTo>
                    <a:lnTo>
                      <a:pt x="344" y="574"/>
                    </a:lnTo>
                    <a:lnTo>
                      <a:pt x="477" y="548"/>
                    </a:lnTo>
                    <a:lnTo>
                      <a:pt x="618" y="539"/>
                    </a:lnTo>
                    <a:lnTo>
                      <a:pt x="751" y="539"/>
                    </a:lnTo>
                    <a:lnTo>
                      <a:pt x="751" y="415"/>
                    </a:lnTo>
                    <a:lnTo>
                      <a:pt x="742" y="353"/>
                    </a:lnTo>
                    <a:lnTo>
                      <a:pt x="716" y="292"/>
                    </a:lnTo>
                    <a:lnTo>
                      <a:pt x="689" y="247"/>
                    </a:lnTo>
                    <a:lnTo>
                      <a:pt x="645" y="221"/>
                    </a:lnTo>
                    <a:lnTo>
                      <a:pt x="601" y="203"/>
                    </a:lnTo>
                    <a:lnTo>
                      <a:pt x="548" y="194"/>
                    </a:lnTo>
                    <a:lnTo>
                      <a:pt x="433" y="194"/>
                    </a:lnTo>
                    <a:lnTo>
                      <a:pt x="327" y="203"/>
                    </a:lnTo>
                    <a:lnTo>
                      <a:pt x="212" y="230"/>
                    </a:lnTo>
                    <a:lnTo>
                      <a:pt x="106" y="265"/>
                    </a:lnTo>
                    <a:lnTo>
                      <a:pt x="71" y="106"/>
                    </a:lnTo>
                    <a:close/>
                    <a:moveTo>
                      <a:pt x="398" y="742"/>
                    </a:moveTo>
                    <a:lnTo>
                      <a:pt x="398" y="742"/>
                    </a:lnTo>
                    <a:lnTo>
                      <a:pt x="362" y="759"/>
                    </a:lnTo>
                    <a:lnTo>
                      <a:pt x="327" y="786"/>
                    </a:lnTo>
                    <a:lnTo>
                      <a:pt x="291" y="821"/>
                    </a:lnTo>
                    <a:lnTo>
                      <a:pt x="274" y="857"/>
                    </a:lnTo>
                    <a:lnTo>
                      <a:pt x="265" y="918"/>
                    </a:lnTo>
                    <a:lnTo>
                      <a:pt x="265" y="971"/>
                    </a:lnTo>
                    <a:lnTo>
                      <a:pt x="274" y="1024"/>
                    </a:lnTo>
                    <a:lnTo>
                      <a:pt x="300" y="1069"/>
                    </a:lnTo>
                    <a:lnTo>
                      <a:pt x="344" y="1104"/>
                    </a:lnTo>
                    <a:lnTo>
                      <a:pt x="389" y="1130"/>
                    </a:lnTo>
                    <a:lnTo>
                      <a:pt x="442" y="1139"/>
                    </a:lnTo>
                    <a:lnTo>
                      <a:pt x="495" y="1130"/>
                    </a:lnTo>
                    <a:lnTo>
                      <a:pt x="565" y="1121"/>
                    </a:lnTo>
                    <a:lnTo>
                      <a:pt x="636" y="1086"/>
                    </a:lnTo>
                    <a:lnTo>
                      <a:pt x="698" y="1051"/>
                    </a:lnTo>
                    <a:lnTo>
                      <a:pt x="751" y="1007"/>
                    </a:lnTo>
                    <a:lnTo>
                      <a:pt x="751" y="707"/>
                    </a:lnTo>
                    <a:lnTo>
                      <a:pt x="574" y="707"/>
                    </a:lnTo>
                    <a:lnTo>
                      <a:pt x="486" y="715"/>
                    </a:lnTo>
                    <a:lnTo>
                      <a:pt x="398" y="742"/>
                    </a:lnTo>
                    <a:close/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7" name="Freeform 12"/>
              <p:cNvSpPr>
                <a:spLocks noChangeArrowheads="1"/>
              </p:cNvSpPr>
              <p:nvPr/>
            </p:nvSpPr>
            <p:spPr bwMode="gray">
              <a:xfrm>
                <a:off x="5376863" y="3746500"/>
                <a:ext cx="400050" cy="465138"/>
              </a:xfrm>
              <a:custGeom>
                <a:avLst/>
                <a:gdLst>
                  <a:gd name="T0" fmla="*/ 0 w 1113"/>
                  <a:gd name="T1" fmla="*/ 0 h 1290"/>
                  <a:gd name="T2" fmla="*/ 0 w 1113"/>
                  <a:gd name="T3" fmla="*/ 0 h 1290"/>
                  <a:gd name="T4" fmla="*/ 36303190 w 1113"/>
                  <a:gd name="T5" fmla="*/ 0 h 1290"/>
                  <a:gd name="T6" fmla="*/ 36303190 w 1113"/>
                  <a:gd name="T7" fmla="*/ 0 h 1290"/>
                  <a:gd name="T8" fmla="*/ 58007609 w 1113"/>
                  <a:gd name="T9" fmla="*/ 69946659 h 1290"/>
                  <a:gd name="T10" fmla="*/ 58007609 w 1113"/>
                  <a:gd name="T11" fmla="*/ 69946659 h 1290"/>
                  <a:gd name="T12" fmla="*/ 64854826 w 1113"/>
                  <a:gd name="T13" fmla="*/ 91788674 h 1290"/>
                  <a:gd name="T14" fmla="*/ 70539275 w 1113"/>
                  <a:gd name="T15" fmla="*/ 113630689 h 1290"/>
                  <a:gd name="T16" fmla="*/ 70539275 w 1113"/>
                  <a:gd name="T17" fmla="*/ 113630689 h 1290"/>
                  <a:gd name="T18" fmla="*/ 75190350 w 1113"/>
                  <a:gd name="T19" fmla="*/ 133132592 h 1290"/>
                  <a:gd name="T20" fmla="*/ 75190350 w 1113"/>
                  <a:gd name="T21" fmla="*/ 133132592 h 1290"/>
                  <a:gd name="T22" fmla="*/ 85396477 w 1113"/>
                  <a:gd name="T23" fmla="*/ 101019680 h 1290"/>
                  <a:gd name="T24" fmla="*/ 94569232 w 1113"/>
                  <a:gd name="T25" fmla="*/ 67736352 h 1290"/>
                  <a:gd name="T26" fmla="*/ 102579218 w 1113"/>
                  <a:gd name="T27" fmla="*/ 34453385 h 1290"/>
                  <a:gd name="T28" fmla="*/ 108263666 w 1113"/>
                  <a:gd name="T29" fmla="*/ 0 h 1290"/>
                  <a:gd name="T30" fmla="*/ 108263666 w 1113"/>
                  <a:gd name="T31" fmla="*/ 0 h 1290"/>
                  <a:gd name="T32" fmla="*/ 143662520 w 1113"/>
                  <a:gd name="T33" fmla="*/ 0 h 1290"/>
                  <a:gd name="T34" fmla="*/ 143662520 w 1113"/>
                  <a:gd name="T35" fmla="*/ 0 h 1290"/>
                  <a:gd name="T36" fmla="*/ 134489765 w 1113"/>
                  <a:gd name="T37" fmla="*/ 43554224 h 1290"/>
                  <a:gd name="T38" fmla="*/ 123120869 w 1113"/>
                  <a:gd name="T39" fmla="*/ 86068198 h 1290"/>
                  <a:gd name="T40" fmla="*/ 117436061 w 1113"/>
                  <a:gd name="T41" fmla="*/ 106740157 h 1290"/>
                  <a:gd name="T42" fmla="*/ 109426435 w 1113"/>
                  <a:gd name="T43" fmla="*/ 127412115 h 1290"/>
                  <a:gd name="T44" fmla="*/ 101416449 w 1113"/>
                  <a:gd name="T45" fmla="*/ 146913657 h 1290"/>
                  <a:gd name="T46" fmla="*/ 92243694 w 1113"/>
                  <a:gd name="T47" fmla="*/ 167585616 h 1290"/>
                  <a:gd name="T48" fmla="*/ 92243694 w 1113"/>
                  <a:gd name="T49" fmla="*/ 167585616 h 1290"/>
                  <a:gd name="T50" fmla="*/ 49997624 w 1113"/>
                  <a:gd name="T51" fmla="*/ 167585616 h 1290"/>
                  <a:gd name="T52" fmla="*/ 49997624 w 1113"/>
                  <a:gd name="T53" fmla="*/ 167585616 h 1290"/>
                  <a:gd name="T54" fmla="*/ 0 w 1113"/>
                  <a:gd name="T55" fmla="*/ 0 h 1290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</a:gdLst>
                <a:ahLst/>
                <a:cxnLst>
                  <a:cxn ang="T56">
                    <a:pos x="T0" y="T1"/>
                  </a:cxn>
                  <a:cxn ang="T57">
                    <a:pos x="T2" y="T3"/>
                  </a:cxn>
                  <a:cxn ang="T58">
                    <a:pos x="T4" y="T5"/>
                  </a:cxn>
                  <a:cxn ang="T59">
                    <a:pos x="T6" y="T7"/>
                  </a:cxn>
                  <a:cxn ang="T60">
                    <a:pos x="T8" y="T9"/>
                  </a:cxn>
                  <a:cxn ang="T61">
                    <a:pos x="T10" y="T11"/>
                  </a:cxn>
                  <a:cxn ang="T62">
                    <a:pos x="T12" y="T13"/>
                  </a:cxn>
                  <a:cxn ang="T63">
                    <a:pos x="T14" y="T15"/>
                  </a:cxn>
                  <a:cxn ang="T64">
                    <a:pos x="T16" y="T17"/>
                  </a:cxn>
                  <a:cxn ang="T65">
                    <a:pos x="T18" y="T19"/>
                  </a:cxn>
                  <a:cxn ang="T66">
                    <a:pos x="T20" y="T21"/>
                  </a:cxn>
                  <a:cxn ang="T67">
                    <a:pos x="T22" y="T23"/>
                  </a:cxn>
                  <a:cxn ang="T68">
                    <a:pos x="T24" y="T25"/>
                  </a:cxn>
                  <a:cxn ang="T69">
                    <a:pos x="T26" y="T27"/>
                  </a:cxn>
                  <a:cxn ang="T70">
                    <a:pos x="T28" y="T29"/>
                  </a:cxn>
                  <a:cxn ang="T71">
                    <a:pos x="T30" y="T31"/>
                  </a:cxn>
                  <a:cxn ang="T72">
                    <a:pos x="T32" y="T33"/>
                  </a:cxn>
                  <a:cxn ang="T73">
                    <a:pos x="T34" y="T35"/>
                  </a:cxn>
                  <a:cxn ang="T74">
                    <a:pos x="T36" y="T37"/>
                  </a:cxn>
                  <a:cxn ang="T75">
                    <a:pos x="T38" y="T39"/>
                  </a:cxn>
                  <a:cxn ang="T76">
                    <a:pos x="T40" y="T41"/>
                  </a:cxn>
                  <a:cxn ang="T77">
                    <a:pos x="T42" y="T43"/>
                  </a:cxn>
                  <a:cxn ang="T78">
                    <a:pos x="T44" y="T45"/>
                  </a:cxn>
                  <a:cxn ang="T79">
                    <a:pos x="T46" y="T47"/>
                  </a:cxn>
                  <a:cxn ang="T80">
                    <a:pos x="T48" y="T49"/>
                  </a:cxn>
                  <a:cxn ang="T81">
                    <a:pos x="T50" y="T51"/>
                  </a:cxn>
                  <a:cxn ang="T82">
                    <a:pos x="T52" y="T53"/>
                  </a:cxn>
                  <a:cxn ang="T83">
                    <a:pos x="T54" y="T55"/>
                  </a:cxn>
                </a:cxnLst>
                <a:rect l="0" t="0" r="r" b="b"/>
                <a:pathLst>
                  <a:path w="1113" h="1290">
                    <a:moveTo>
                      <a:pt x="0" y="0"/>
                    </a:moveTo>
                    <a:lnTo>
                      <a:pt x="0" y="0"/>
                    </a:lnTo>
                    <a:lnTo>
                      <a:pt x="281" y="0"/>
                    </a:lnTo>
                    <a:lnTo>
                      <a:pt x="449" y="538"/>
                    </a:lnTo>
                    <a:lnTo>
                      <a:pt x="502" y="706"/>
                    </a:lnTo>
                    <a:lnTo>
                      <a:pt x="546" y="874"/>
                    </a:lnTo>
                    <a:lnTo>
                      <a:pt x="582" y="1024"/>
                    </a:lnTo>
                    <a:lnTo>
                      <a:pt x="661" y="777"/>
                    </a:lnTo>
                    <a:lnTo>
                      <a:pt x="732" y="521"/>
                    </a:lnTo>
                    <a:lnTo>
                      <a:pt x="794" y="265"/>
                    </a:lnTo>
                    <a:lnTo>
                      <a:pt x="838" y="0"/>
                    </a:lnTo>
                    <a:lnTo>
                      <a:pt x="1112" y="0"/>
                    </a:lnTo>
                    <a:lnTo>
                      <a:pt x="1041" y="335"/>
                    </a:lnTo>
                    <a:lnTo>
                      <a:pt x="953" y="662"/>
                    </a:lnTo>
                    <a:lnTo>
                      <a:pt x="909" y="821"/>
                    </a:lnTo>
                    <a:lnTo>
                      <a:pt x="847" y="980"/>
                    </a:lnTo>
                    <a:lnTo>
                      <a:pt x="785" y="1130"/>
                    </a:lnTo>
                    <a:lnTo>
                      <a:pt x="714" y="1289"/>
                    </a:lnTo>
                    <a:lnTo>
                      <a:pt x="387" y="1289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8" name="Freeform 13"/>
              <p:cNvSpPr>
                <a:spLocks noChangeArrowheads="1"/>
              </p:cNvSpPr>
              <p:nvPr/>
            </p:nvSpPr>
            <p:spPr bwMode="gray">
              <a:xfrm>
                <a:off x="6191250" y="3735388"/>
                <a:ext cx="28575" cy="41275"/>
              </a:xfrm>
              <a:custGeom>
                <a:avLst/>
                <a:gdLst>
                  <a:gd name="T0" fmla="*/ 4465558 w 80"/>
                  <a:gd name="T1" fmla="*/ 2190087 h 115"/>
                  <a:gd name="T2" fmla="*/ 0 w 80"/>
                  <a:gd name="T3" fmla="*/ 2190087 h 115"/>
                  <a:gd name="T4" fmla="*/ 0 w 80"/>
                  <a:gd name="T5" fmla="*/ 0 h 115"/>
                  <a:gd name="T6" fmla="*/ 10079117 w 80"/>
                  <a:gd name="T7" fmla="*/ 0 h 115"/>
                  <a:gd name="T8" fmla="*/ 10079117 w 80"/>
                  <a:gd name="T9" fmla="*/ 2190087 h 115"/>
                  <a:gd name="T10" fmla="*/ 5613559 w 80"/>
                  <a:gd name="T11" fmla="*/ 2190087 h 115"/>
                  <a:gd name="T12" fmla="*/ 5613559 w 80"/>
                  <a:gd name="T13" fmla="*/ 14685286 h 115"/>
                  <a:gd name="T14" fmla="*/ 4465558 w 80"/>
                  <a:gd name="T15" fmla="*/ 14685286 h 115"/>
                  <a:gd name="T16" fmla="*/ 4465558 w 80"/>
                  <a:gd name="T17" fmla="*/ 2190087 h 115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80" h="115">
                    <a:moveTo>
                      <a:pt x="35" y="17"/>
                    </a:moveTo>
                    <a:lnTo>
                      <a:pt x="0" y="17"/>
                    </a:lnTo>
                    <a:lnTo>
                      <a:pt x="0" y="0"/>
                    </a:lnTo>
                    <a:lnTo>
                      <a:pt x="79" y="0"/>
                    </a:lnTo>
                    <a:lnTo>
                      <a:pt x="79" y="17"/>
                    </a:lnTo>
                    <a:lnTo>
                      <a:pt x="44" y="17"/>
                    </a:lnTo>
                    <a:lnTo>
                      <a:pt x="44" y="114"/>
                    </a:lnTo>
                    <a:lnTo>
                      <a:pt x="35" y="114"/>
                    </a:lnTo>
                    <a:lnTo>
                      <a:pt x="35" y="17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59" name="Freeform 14"/>
              <p:cNvSpPr>
                <a:spLocks noChangeArrowheads="1"/>
              </p:cNvSpPr>
              <p:nvPr/>
            </p:nvSpPr>
            <p:spPr bwMode="gray">
              <a:xfrm>
                <a:off x="6223000" y="3735388"/>
                <a:ext cx="41275" cy="41275"/>
              </a:xfrm>
              <a:custGeom>
                <a:avLst/>
                <a:gdLst>
                  <a:gd name="T0" fmla="*/ 12280736 w 116"/>
                  <a:gd name="T1" fmla="*/ 7858042 h 115"/>
                  <a:gd name="T2" fmla="*/ 12280736 w 116"/>
                  <a:gd name="T3" fmla="*/ 7858042 h 115"/>
                  <a:gd name="T4" fmla="*/ 12280736 w 116"/>
                  <a:gd name="T5" fmla="*/ 2190087 h 115"/>
                  <a:gd name="T6" fmla="*/ 12280736 w 116"/>
                  <a:gd name="T7" fmla="*/ 2190087 h 115"/>
                  <a:gd name="T8" fmla="*/ 12280736 w 116"/>
                  <a:gd name="T9" fmla="*/ 2190087 h 115"/>
                  <a:gd name="T10" fmla="*/ 10128743 w 116"/>
                  <a:gd name="T11" fmla="*/ 7858042 h 115"/>
                  <a:gd name="T12" fmla="*/ 7849722 w 116"/>
                  <a:gd name="T13" fmla="*/ 14685286 h 115"/>
                  <a:gd name="T14" fmla="*/ 6710034 w 116"/>
                  <a:gd name="T15" fmla="*/ 14685286 h 115"/>
                  <a:gd name="T16" fmla="*/ 4431369 w 116"/>
                  <a:gd name="T17" fmla="*/ 7858042 h 115"/>
                  <a:gd name="T18" fmla="*/ 4431369 w 116"/>
                  <a:gd name="T19" fmla="*/ 7858042 h 115"/>
                  <a:gd name="T20" fmla="*/ 2279020 w 116"/>
                  <a:gd name="T21" fmla="*/ 2190087 h 115"/>
                  <a:gd name="T22" fmla="*/ 2279020 w 116"/>
                  <a:gd name="T23" fmla="*/ 2190087 h 115"/>
                  <a:gd name="T24" fmla="*/ 2279020 w 116"/>
                  <a:gd name="T25" fmla="*/ 2190087 h 115"/>
                  <a:gd name="T26" fmla="*/ 2279020 w 116"/>
                  <a:gd name="T27" fmla="*/ 7858042 h 115"/>
                  <a:gd name="T28" fmla="*/ 2279020 w 116"/>
                  <a:gd name="T29" fmla="*/ 14685286 h 115"/>
                  <a:gd name="T30" fmla="*/ 0 w 116"/>
                  <a:gd name="T31" fmla="*/ 14685286 h 115"/>
                  <a:gd name="T32" fmla="*/ 1139332 w 116"/>
                  <a:gd name="T33" fmla="*/ 0 h 115"/>
                  <a:gd name="T34" fmla="*/ 3418353 w 116"/>
                  <a:gd name="T35" fmla="*/ 0 h 115"/>
                  <a:gd name="T36" fmla="*/ 5570702 w 116"/>
                  <a:gd name="T37" fmla="*/ 6827244 h 115"/>
                  <a:gd name="T38" fmla="*/ 5570702 w 116"/>
                  <a:gd name="T39" fmla="*/ 6827244 h 115"/>
                  <a:gd name="T40" fmla="*/ 6710034 w 116"/>
                  <a:gd name="T41" fmla="*/ 12495558 h 115"/>
                  <a:gd name="T42" fmla="*/ 6710034 w 116"/>
                  <a:gd name="T43" fmla="*/ 12495558 h 115"/>
                  <a:gd name="T44" fmla="*/ 6710034 w 116"/>
                  <a:gd name="T45" fmla="*/ 12495558 h 115"/>
                  <a:gd name="T46" fmla="*/ 8989055 w 116"/>
                  <a:gd name="T47" fmla="*/ 6827244 h 115"/>
                  <a:gd name="T48" fmla="*/ 11141403 w 116"/>
                  <a:gd name="T49" fmla="*/ 0 h 115"/>
                  <a:gd name="T50" fmla="*/ 13420424 w 116"/>
                  <a:gd name="T51" fmla="*/ 0 h 115"/>
                  <a:gd name="T52" fmla="*/ 14559756 w 116"/>
                  <a:gd name="T53" fmla="*/ 14685286 h 115"/>
                  <a:gd name="T54" fmla="*/ 12280736 w 116"/>
                  <a:gd name="T55" fmla="*/ 14685286 h 115"/>
                  <a:gd name="T56" fmla="*/ 12280736 w 116"/>
                  <a:gd name="T57" fmla="*/ 7858042 h 115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0" t="0" r="r" b="b"/>
                <a:pathLst>
                  <a:path w="116" h="115">
                    <a:moveTo>
                      <a:pt x="97" y="61"/>
                    </a:moveTo>
                    <a:lnTo>
                      <a:pt x="97" y="61"/>
                    </a:lnTo>
                    <a:lnTo>
                      <a:pt x="97" y="17"/>
                    </a:lnTo>
                    <a:lnTo>
                      <a:pt x="80" y="61"/>
                    </a:lnTo>
                    <a:lnTo>
                      <a:pt x="62" y="114"/>
                    </a:lnTo>
                    <a:lnTo>
                      <a:pt x="53" y="114"/>
                    </a:lnTo>
                    <a:lnTo>
                      <a:pt x="35" y="61"/>
                    </a:lnTo>
                    <a:lnTo>
                      <a:pt x="18" y="17"/>
                    </a:lnTo>
                    <a:lnTo>
                      <a:pt x="18" y="61"/>
                    </a:lnTo>
                    <a:lnTo>
                      <a:pt x="18" y="114"/>
                    </a:lnTo>
                    <a:lnTo>
                      <a:pt x="0" y="114"/>
                    </a:lnTo>
                    <a:lnTo>
                      <a:pt x="9" y="0"/>
                    </a:lnTo>
                    <a:lnTo>
                      <a:pt x="27" y="0"/>
                    </a:lnTo>
                    <a:lnTo>
                      <a:pt x="44" y="53"/>
                    </a:lnTo>
                    <a:lnTo>
                      <a:pt x="53" y="97"/>
                    </a:lnTo>
                    <a:lnTo>
                      <a:pt x="71" y="53"/>
                    </a:lnTo>
                    <a:lnTo>
                      <a:pt x="88" y="0"/>
                    </a:lnTo>
                    <a:lnTo>
                      <a:pt x="106" y="0"/>
                    </a:lnTo>
                    <a:lnTo>
                      <a:pt x="115" y="114"/>
                    </a:lnTo>
                    <a:lnTo>
                      <a:pt x="97" y="114"/>
                    </a:lnTo>
                    <a:lnTo>
                      <a:pt x="97" y="61"/>
                    </a:lnTo>
                  </a:path>
                </a:pathLst>
              </a:custGeom>
              <a:solidFill>
                <a:srgbClr val="E11F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43" name="Rounded Rectangle 42"/>
            <p:cNvSpPr/>
            <p:nvPr/>
          </p:nvSpPr>
          <p:spPr>
            <a:xfrm>
              <a:off x="6544722" y="956423"/>
              <a:ext cx="736591" cy="32105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4" name="Picture 2" descr="Related image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3703" y="1351105"/>
              <a:ext cx="298314" cy="3517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TextBox 44"/>
            <p:cNvSpPr txBox="1"/>
            <p:nvPr/>
          </p:nvSpPr>
          <p:spPr>
            <a:xfrm>
              <a:off x="6718453" y="889781"/>
              <a:ext cx="407739" cy="4482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100" dirty="0" smtClean="0"/>
                <a:t>µ</a:t>
              </a:r>
              <a:endParaRPr lang="nl-NL" sz="1100" dirty="0"/>
            </a:p>
          </p:txBody>
        </p:sp>
      </p:grpSp>
      <p:sp>
        <p:nvSpPr>
          <p:cNvPr id="60" name="Cube 59"/>
          <p:cNvSpPr/>
          <p:nvPr/>
        </p:nvSpPr>
        <p:spPr>
          <a:xfrm>
            <a:off x="2744108" y="4671097"/>
            <a:ext cx="470759" cy="236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Cache</a:t>
            </a:r>
            <a:endParaRPr lang="nl-NL" sz="400" dirty="0"/>
          </a:p>
        </p:txBody>
      </p:sp>
      <p:sp>
        <p:nvSpPr>
          <p:cNvPr id="61" name="Can 60"/>
          <p:cNvSpPr/>
          <p:nvPr/>
        </p:nvSpPr>
        <p:spPr>
          <a:xfrm>
            <a:off x="3435328" y="4640727"/>
            <a:ext cx="643273" cy="398746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RDBMS</a:t>
            </a:r>
            <a:endParaRPr lang="nl-NL" sz="400" dirty="0"/>
          </a:p>
        </p:txBody>
      </p:sp>
      <p:sp>
        <p:nvSpPr>
          <p:cNvPr id="62" name="Cube 61"/>
          <p:cNvSpPr/>
          <p:nvPr/>
        </p:nvSpPr>
        <p:spPr>
          <a:xfrm>
            <a:off x="4247216" y="4671097"/>
            <a:ext cx="600482" cy="236675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LDAP/</a:t>
            </a:r>
            <a:r>
              <a:rPr lang="en-US" sz="400" dirty="0" err="1" smtClean="0"/>
              <a:t>IdM</a:t>
            </a:r>
            <a:endParaRPr lang="nl-NL" sz="400" dirty="0"/>
          </a:p>
        </p:txBody>
      </p:sp>
      <p:sp>
        <p:nvSpPr>
          <p:cNvPr id="63" name="Can 62"/>
          <p:cNvSpPr/>
          <p:nvPr/>
        </p:nvSpPr>
        <p:spPr>
          <a:xfrm>
            <a:off x="5049658" y="4691753"/>
            <a:ext cx="519047" cy="24953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/>
              <a:t>NoSQL</a:t>
            </a:r>
            <a:endParaRPr lang="nl-NL" sz="400" dirty="0"/>
          </a:p>
        </p:txBody>
      </p:sp>
      <p:sp>
        <p:nvSpPr>
          <p:cNvPr id="64" name="Cloud 63"/>
          <p:cNvSpPr/>
          <p:nvPr/>
        </p:nvSpPr>
        <p:spPr>
          <a:xfrm>
            <a:off x="8479138" y="1413954"/>
            <a:ext cx="745330" cy="433741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 smtClean="0"/>
              <a:t>Billing Engine</a:t>
            </a:r>
            <a:endParaRPr lang="nl-NL" sz="700" dirty="0"/>
          </a:p>
        </p:txBody>
      </p:sp>
      <p:sp>
        <p:nvSpPr>
          <p:cNvPr id="65" name="Cube 64"/>
          <p:cNvSpPr/>
          <p:nvPr/>
        </p:nvSpPr>
        <p:spPr>
          <a:xfrm>
            <a:off x="1987201" y="4623581"/>
            <a:ext cx="668842" cy="385883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66" name="Cloud 65"/>
          <p:cNvSpPr/>
          <p:nvPr/>
        </p:nvSpPr>
        <p:spPr>
          <a:xfrm>
            <a:off x="8412454" y="1195599"/>
            <a:ext cx="890841" cy="310743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Voice Recognition</a:t>
            </a:r>
            <a:endParaRPr lang="nl-NL" sz="500" dirty="0"/>
          </a:p>
        </p:txBody>
      </p:sp>
      <p:pic>
        <p:nvPicPr>
          <p:cNvPr id="67" name="Picture 4" descr="Image result for project fn logo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107" y="942290"/>
            <a:ext cx="555998" cy="23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8" name="TextBox 67"/>
          <p:cNvSpPr txBox="1"/>
          <p:nvPr/>
        </p:nvSpPr>
        <p:spPr>
          <a:xfrm>
            <a:off x="2821359" y="913834"/>
            <a:ext cx="359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sz="28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λ</a:t>
            </a:r>
            <a:endParaRPr lang="nl-NL" sz="28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1" name="Picture 6" descr="Image result for cassandra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812" y="4638308"/>
            <a:ext cx="396439" cy="26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18" descr="Image result for hadoop logo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460" y="4656378"/>
            <a:ext cx="1034399" cy="26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8" descr="Image result for autonomous database oracle"/>
          <p:cNvPicPr>
            <a:picLocks noChangeAspect="1" noChangeArrowheads="1"/>
          </p:cNvPicPr>
          <p:nvPr/>
        </p:nvPicPr>
        <p:blipFill rotWithShape="1">
          <a:blip r:embed="rId2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753"/>
          <a:stretch/>
        </p:blipFill>
        <p:spPr bwMode="auto">
          <a:xfrm>
            <a:off x="6803615" y="4634145"/>
            <a:ext cx="657096" cy="32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" descr="Logo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691" y="1607446"/>
            <a:ext cx="549180" cy="21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" descr="Image result for istio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6292" y="3051871"/>
            <a:ext cx="496476" cy="496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3"/>
          <a:srcRect l="46827" r="39503" b="56391"/>
          <a:stretch/>
        </p:blipFill>
        <p:spPr>
          <a:xfrm>
            <a:off x="1097080" y="4081196"/>
            <a:ext cx="688655" cy="8640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8289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Dank je </a:t>
            </a:r>
            <a:r>
              <a:rPr lang="en-US" dirty="0" err="1" smtClean="0"/>
              <a:t>wel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endParaRPr lang="nl-NL" dirty="0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lucas.jellema@amis.nl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www.amis.nl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7"/>
              </a:rPr>
              <a:t>info@amis.nl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24" y="4463272"/>
            <a:ext cx="441998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Docker containers</a:t>
            </a:r>
          </a:p>
          <a:p>
            <a:pPr lvl="1"/>
            <a:r>
              <a:rPr lang="en-US" dirty="0" smtClean="0"/>
              <a:t>CD Pipelines (</a:t>
            </a:r>
            <a:r>
              <a:rPr lang="en-US" dirty="0" err="1" smtClean="0"/>
              <a:t>Wercker</a:t>
            </a:r>
            <a:r>
              <a:rPr lang="en-US" dirty="0" smtClean="0"/>
              <a:t>, Developer CS, Jenkins X)</a:t>
            </a:r>
          </a:p>
          <a:p>
            <a:r>
              <a:rPr lang="en-US" dirty="0" smtClean="0"/>
              <a:t>Kubernetes as deployment platform</a:t>
            </a:r>
          </a:p>
          <a:p>
            <a:pPr lvl="1"/>
            <a:r>
              <a:rPr lang="en-US" dirty="0" smtClean="0"/>
              <a:t>Distributed</a:t>
            </a:r>
          </a:p>
          <a:p>
            <a:pPr lvl="1"/>
            <a:r>
              <a:rPr lang="en-US" dirty="0" smtClean="0"/>
              <a:t>Rolling Upgrades</a:t>
            </a:r>
          </a:p>
          <a:p>
            <a:pPr lvl="1"/>
            <a:r>
              <a:rPr lang="en-US" dirty="0" smtClean="0"/>
              <a:t>Load Balancing &amp; Networking</a:t>
            </a:r>
          </a:p>
          <a:p>
            <a:pPr lvl="1"/>
            <a:r>
              <a:rPr lang="en-US" dirty="0" smtClean="0"/>
              <a:t>Failover</a:t>
            </a:r>
          </a:p>
          <a:p>
            <a:pPr lvl="1"/>
            <a:r>
              <a:rPr lang="en-US" dirty="0" smtClean="0"/>
              <a:t>Elastic scaling</a:t>
            </a:r>
          </a:p>
          <a:p>
            <a:pPr lvl="1"/>
            <a:r>
              <a:rPr lang="en-US" dirty="0" smtClean="0"/>
              <a:t>Helm for predefined rollout</a:t>
            </a:r>
          </a:p>
          <a:p>
            <a:r>
              <a:rPr lang="en-US" dirty="0" err="1" smtClean="0"/>
              <a:t>Istio</a:t>
            </a:r>
            <a:r>
              <a:rPr lang="en-US" dirty="0" smtClean="0"/>
              <a:t> plus side cars</a:t>
            </a:r>
          </a:p>
          <a:p>
            <a:pPr lvl="1"/>
            <a:r>
              <a:rPr lang="en-US" dirty="0" smtClean="0"/>
              <a:t>Service Mesh</a:t>
            </a:r>
          </a:p>
          <a:p>
            <a:pPr lvl="1"/>
            <a:r>
              <a:rPr lang="en-US" dirty="0" smtClean="0"/>
              <a:t>Routing – policies, authorize, A/B, canary, throttle</a:t>
            </a:r>
          </a:p>
          <a:p>
            <a:pPr lvl="1"/>
            <a:r>
              <a:rPr lang="en-US" dirty="0" smtClean="0"/>
              <a:t>Metrics</a:t>
            </a:r>
          </a:p>
          <a:p>
            <a:r>
              <a:rPr lang="en-US" smtClean="0"/>
              <a:t>Circuitbreaker</a:t>
            </a:r>
            <a:endParaRPr lang="en-US" dirty="0" smtClean="0"/>
          </a:p>
          <a:p>
            <a:r>
              <a:rPr lang="en-US" dirty="0" smtClean="0"/>
              <a:t>Prometheus – collect metrics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086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(2)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Grafana</a:t>
            </a:r>
            <a:r>
              <a:rPr lang="en-US" dirty="0"/>
              <a:t> – Visualize metrics</a:t>
            </a:r>
            <a:endParaRPr lang="nl-NL" dirty="0"/>
          </a:p>
          <a:p>
            <a:r>
              <a:rPr lang="en-US" dirty="0" err="1" smtClean="0"/>
              <a:t>Vizceral</a:t>
            </a:r>
            <a:r>
              <a:rPr lang="en-US" dirty="0" smtClean="0"/>
              <a:t> – visualize traffic</a:t>
            </a:r>
          </a:p>
          <a:p>
            <a:r>
              <a:rPr lang="en-US" dirty="0" smtClean="0"/>
              <a:t>Kafka – events</a:t>
            </a:r>
          </a:p>
          <a:p>
            <a:r>
              <a:rPr lang="en-US" dirty="0" smtClean="0"/>
              <a:t>Elastic – logs??</a:t>
            </a:r>
          </a:p>
          <a:p>
            <a:r>
              <a:rPr lang="en-US" dirty="0" err="1" smtClean="0"/>
              <a:t>Redis</a:t>
            </a:r>
            <a:r>
              <a:rPr lang="en-US" dirty="0" smtClean="0"/>
              <a:t> – cache??</a:t>
            </a:r>
          </a:p>
          <a:p>
            <a:r>
              <a:rPr lang="en-US" dirty="0" smtClean="0"/>
              <a:t>API Gateway??</a:t>
            </a:r>
          </a:p>
          <a:p>
            <a:r>
              <a:rPr lang="en-US" dirty="0" err="1" smtClean="0"/>
              <a:t>Camunda</a:t>
            </a:r>
            <a:r>
              <a:rPr lang="en-US" dirty="0" smtClean="0"/>
              <a:t>/Conductor – workflow</a:t>
            </a:r>
          </a:p>
          <a:p>
            <a:r>
              <a:rPr lang="en-US" dirty="0" err="1" smtClean="0"/>
              <a:t>Fn</a:t>
            </a:r>
            <a:r>
              <a:rPr lang="en-US" dirty="0" smtClean="0"/>
              <a:t> - </a:t>
            </a:r>
            <a:r>
              <a:rPr lang="en-US" dirty="0" err="1" smtClean="0"/>
              <a:t>Serverless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3876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 smtClean="0"/>
              <a:t>Production</a:t>
            </a:r>
            <a:r>
              <a:rPr lang="nl-NL" dirty="0" smtClean="0"/>
              <a:t> Runtime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Result</a:t>
            </a:r>
            <a:r>
              <a:rPr lang="nl-NL" dirty="0" smtClean="0"/>
              <a:t> of </a:t>
            </a:r>
            <a:r>
              <a:rPr lang="nl-NL" dirty="0" err="1" smtClean="0"/>
              <a:t>Preparation</a:t>
            </a:r>
            <a:r>
              <a:rPr lang="nl-NL" dirty="0" smtClean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the Oracle Cloud Microservices Platform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20064</TotalTime>
  <Words>2741</Words>
  <Application>Microsoft Office PowerPoint</Application>
  <PresentationFormat>On-screen Show (16:9)</PresentationFormat>
  <Paragraphs>808</Paragraphs>
  <Slides>84</Slides>
  <Notes>23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Arial Narrow</vt:lpstr>
      <vt:lpstr>Arial Unicode MS</vt:lpstr>
      <vt:lpstr>Calibri</vt:lpstr>
      <vt:lpstr>MV Boli</vt:lpstr>
      <vt:lpstr>Trebuchet MS Bold</vt:lpstr>
      <vt:lpstr>Office-thema</vt:lpstr>
      <vt:lpstr>AMIS_WIDESCREEN</vt:lpstr>
      <vt:lpstr>Introduction to the Oracle Cloud Microservices Platform  open, manageable, polyglot and scalable</vt:lpstr>
      <vt:lpstr>Lucas Jellema Architect / Developer  1994 started in IT at Oracle  2002 joined AMIS Currently CTO &amp; Solution Architect </vt:lpstr>
      <vt:lpstr>How do we implement microservices?</vt:lpstr>
      <vt:lpstr>Why? What? How?</vt:lpstr>
      <vt:lpstr> What is IT all about?</vt:lpstr>
      <vt:lpstr>What is IT all about?</vt:lpstr>
      <vt:lpstr>Objectives</vt:lpstr>
      <vt:lpstr>What is IT all about?</vt:lpstr>
      <vt:lpstr>Production Runtime is the Result of Preparation Runtime</vt:lpstr>
      <vt:lpstr>What?</vt:lpstr>
      <vt:lpstr>One team has Agile responsibility through full lifecyle</vt:lpstr>
      <vt:lpstr>One team has Agile responsibility through full lifecyle</vt:lpstr>
      <vt:lpstr>One team has Agile responsibility through full lifecyle</vt:lpstr>
      <vt:lpstr>DevOps team owns and runs one (or more) products</vt:lpstr>
      <vt:lpstr>Multiple products from multiple teams run on a shared generic infrastructure</vt:lpstr>
      <vt:lpstr>(Application plus platform)under DevOps  ==</vt:lpstr>
      <vt:lpstr>What?</vt:lpstr>
      <vt:lpstr>How?</vt:lpstr>
      <vt:lpstr>How microservices</vt:lpstr>
      <vt:lpstr>The Microservice</vt:lpstr>
      <vt:lpstr>How microservices: design &amp; implement</vt:lpstr>
      <vt:lpstr>PowerPoint Presentation</vt:lpstr>
      <vt:lpstr>Microservices State</vt:lpstr>
      <vt:lpstr>Bounded context in microservices</vt:lpstr>
      <vt:lpstr>Demo – Maintaining Derived Data in Bounded Context </vt:lpstr>
      <vt:lpstr>Microservices based Webshop</vt:lpstr>
      <vt:lpstr>PowerPoint Presentation</vt:lpstr>
      <vt:lpstr>…. Event-(First) Driven</vt:lpstr>
      <vt:lpstr>How? Run &amp; Operate</vt:lpstr>
      <vt:lpstr>Run &amp; Operate Microservices</vt:lpstr>
      <vt:lpstr>The elephant in the room…</vt:lpstr>
      <vt:lpstr>Containers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Looking for a runtime platform for</vt:lpstr>
      <vt:lpstr>PowerPoint Presentation</vt:lpstr>
      <vt:lpstr>Introducing Kubernetes</vt:lpstr>
      <vt:lpstr>Cloud Native &amp; Vendor Neutral</vt:lpstr>
      <vt:lpstr>PowerPoint Presentation</vt:lpstr>
      <vt:lpstr>PowerPoint Presentation</vt:lpstr>
      <vt:lpstr>PowerPoint Presentation</vt:lpstr>
      <vt:lpstr>Kubernetes &amp; OKE Demo</vt:lpstr>
      <vt:lpstr>RequestCounter Microservice – V1</vt:lpstr>
      <vt:lpstr>RequestCounter Microservice – V1</vt:lpstr>
      <vt:lpstr>RequestCounter Microservice – V1</vt:lpstr>
      <vt:lpstr>RequestCounter Microservice – V2</vt:lpstr>
      <vt:lpstr>PowerPoint Presentation</vt:lpstr>
      <vt:lpstr>Automated Container [Build | Stock | Deliver] Pipelines</vt:lpstr>
      <vt:lpstr>Wercker: Build, Test, Push and Deploy Pipelines for Containers</vt:lpstr>
      <vt:lpstr>Oracle Container Registry for Your Images</vt:lpstr>
      <vt:lpstr>PowerPoint Presentation</vt:lpstr>
      <vt:lpstr>Microservice Runtime Platform - plus</vt:lpstr>
      <vt:lpstr>PowerPoint Presentation</vt:lpstr>
      <vt:lpstr>Istio – Service Mesh Operations</vt:lpstr>
      <vt:lpstr>PowerPoint Presentation</vt:lpstr>
      <vt:lpstr>Envoy Sidecar</vt:lpstr>
      <vt:lpstr>Istio Demo</vt:lpstr>
      <vt:lpstr>PowerPoint Presentation</vt:lpstr>
      <vt:lpstr>Istio – Bookinfo Demo</vt:lpstr>
      <vt:lpstr>PowerPoint Presentation</vt:lpstr>
      <vt:lpstr>PowerPoint Presentation</vt:lpstr>
      <vt:lpstr>Zipkin Tracing</vt:lpstr>
      <vt:lpstr>Prometheus</vt:lpstr>
      <vt:lpstr>Grafana</vt:lpstr>
      <vt:lpstr>Fluentd + Elastic Stack</vt:lpstr>
      <vt:lpstr>Fluentd + Elastic Stack</vt:lpstr>
      <vt:lpstr>Istio – Demo</vt:lpstr>
      <vt:lpstr>Serverless</vt:lpstr>
      <vt:lpstr>Open Source Serverless  Function Platform</vt:lpstr>
      <vt:lpstr>Project Fn has announced support for</vt:lpstr>
      <vt:lpstr>Managed Serverless Platform on Oracle Public Cloud</vt:lpstr>
      <vt:lpstr>Microservices Platform (Kubernetes &amp; Istio) ++</vt:lpstr>
      <vt:lpstr>Oracle Container Native  Microservices Architecture</vt:lpstr>
      <vt:lpstr>Thank you  Dank je wel  </vt:lpstr>
      <vt:lpstr>Technologies</vt:lpstr>
      <vt:lpstr>Technologies (2)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401</cp:revision>
  <dcterms:created xsi:type="dcterms:W3CDTF">2017-09-25T11:59:01Z</dcterms:created>
  <dcterms:modified xsi:type="dcterms:W3CDTF">2018-06-08T11:30:50Z</dcterms:modified>
</cp:coreProperties>
</file>